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Nunito Sans Black" panose="020B0604020202020204" charset="0"/>
      <p:regular r:id="rId29"/>
    </p:embeddedFont>
    <p:embeddedFont>
      <p:font typeface="Arimo" panose="020B0604020202020204" charset="0"/>
      <p:regular r:id="rId30"/>
    </p:embeddedFont>
    <p:embeddedFont>
      <p:font typeface="Open Sans Extra Bold" panose="020B0604020202020204" charset="0"/>
      <p:regular r:id="rId31"/>
    </p:embeddedFont>
    <p:embeddedFont>
      <p:font typeface="Open Sans" panose="020B0606030504020204" pitchFamily="34" charset="0"/>
      <p:regular r:id="rId32"/>
    </p:embeddedFont>
    <p:embeddedFont>
      <p:font typeface="Nunito Light" panose="020B0604020202020204" charset="0"/>
      <p:regular r:id="rId33"/>
    </p:embeddedFont>
    <p:embeddedFont>
      <p:font typeface="Prompt Bold" panose="020B0604020202020204" charset="-34"/>
      <p:regular r:id="rId34"/>
    </p:embeddedFont>
    <p:embeddedFont>
      <p:font typeface="Nunito Sans Regular" panose="020B0604020202020204" charset="0"/>
      <p:regular r:id="rId35"/>
    </p:embeddedFont>
    <p:embeddedFont>
      <p:font typeface="Prompt Light" panose="020B0604020202020204" charset="-34"/>
      <p:regular r:id="rId36"/>
    </p:embeddedFont>
    <p:embeddedFont>
      <p:font typeface="Open Sans Light" panose="020B0604020202020204" charset="0"/>
      <p:regular r:id="rId37"/>
    </p:embeddedFont>
    <p:embeddedFont>
      <p:font typeface="Nunito Sans Bold Bold" panose="020B0604020202020204" charset="0"/>
      <p:regular r:id="rId38"/>
    </p:embeddedFont>
    <p:embeddedFont>
      <p:font typeface="Calibr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9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1930108" y="1820021"/>
            <a:ext cx="13049711" cy="1559540"/>
          </a:xfrm>
          <a:prstGeom prst="rect">
            <a:avLst/>
          </a:prstGeom>
        </p:spPr>
        <p:txBody>
          <a:bodyPr lIns="0" tIns="0" rIns="0" bIns="0" rtlCol="0" anchor="t">
            <a:spAutoFit/>
          </a:bodyPr>
          <a:lstStyle/>
          <a:p>
            <a:pPr>
              <a:lnSpc>
                <a:spcPts val="12199"/>
              </a:lnSpc>
            </a:pPr>
            <a:r>
              <a:rPr lang="en-US" sz="10608">
                <a:solidFill>
                  <a:srgbClr val="F4F4F4"/>
                </a:solidFill>
                <a:latin typeface="Nunito Sans Bold Bold"/>
              </a:rPr>
              <a:t>TYPE2HEART</a:t>
            </a:r>
          </a:p>
        </p:txBody>
      </p:sp>
      <p:sp>
        <p:nvSpPr>
          <p:cNvPr id="3" name="AutoShape 3"/>
          <p:cNvSpPr/>
          <p:nvPr/>
        </p:nvSpPr>
        <p:spPr>
          <a:xfrm>
            <a:off x="0" y="1308690"/>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5143500"/>
            <a:ext cx="18288000" cy="0"/>
          </a:xfrm>
          <a:prstGeom prst="line">
            <a:avLst/>
          </a:prstGeom>
          <a:ln w="9525" cap="rnd">
            <a:solidFill>
              <a:srgbClr val="F4F4F4"/>
            </a:solidFill>
            <a:prstDash val="solid"/>
            <a:headEnd type="none" w="sm" len="sm"/>
            <a:tailEnd type="none" w="sm" len="sm"/>
          </a:ln>
        </p:spPr>
      </p:sp>
      <p:sp>
        <p:nvSpPr>
          <p:cNvPr id="5" name="AutoShape 5"/>
          <p:cNvSpPr/>
          <p:nvPr/>
        </p:nvSpPr>
        <p:spPr>
          <a:xfrm rot="5400000">
            <a:off x="14557615" y="9623130"/>
            <a:ext cx="1318215" cy="0"/>
          </a:xfrm>
          <a:prstGeom prst="line">
            <a:avLst/>
          </a:prstGeom>
          <a:ln w="9525" cap="rnd">
            <a:solidFill>
              <a:srgbClr val="F4F4F4"/>
            </a:solidFill>
            <a:prstDash val="solid"/>
            <a:headEnd type="none" w="sm" len="sm"/>
            <a:tailEnd type="none" w="sm" len="sm"/>
          </a:ln>
        </p:spPr>
      </p:sp>
      <p:sp>
        <p:nvSpPr>
          <p:cNvPr id="6" name="AutoShape 6"/>
          <p:cNvSpPr/>
          <p:nvPr/>
        </p:nvSpPr>
        <p:spPr>
          <a:xfrm rot="5400000">
            <a:off x="14557615" y="9623130"/>
            <a:ext cx="1318215" cy="0"/>
          </a:xfrm>
          <a:prstGeom prst="line">
            <a:avLst/>
          </a:prstGeom>
          <a:ln w="9525" cap="rnd">
            <a:solidFill>
              <a:srgbClr val="F4F4F4"/>
            </a:solidFill>
            <a:prstDash val="solid"/>
            <a:headEnd type="none" w="sm" len="sm"/>
            <a:tailEnd type="none" w="sm" len="sm"/>
          </a:ln>
        </p:spPr>
      </p:sp>
      <p:sp>
        <p:nvSpPr>
          <p:cNvPr id="7" name="AutoShape 7"/>
          <p:cNvSpPr/>
          <p:nvPr/>
        </p:nvSpPr>
        <p:spPr>
          <a:xfrm rot="5400000">
            <a:off x="-1194095" y="2566988"/>
            <a:ext cx="5143500" cy="0"/>
          </a:xfrm>
          <a:prstGeom prst="line">
            <a:avLst/>
          </a:prstGeom>
          <a:ln w="9525" cap="rnd">
            <a:solidFill>
              <a:srgbClr val="F4F4F4"/>
            </a:solidFill>
            <a:prstDash val="solid"/>
            <a:headEnd type="none" w="sm" len="sm"/>
            <a:tailEnd type="none" w="sm" len="sm"/>
          </a:ln>
        </p:spPr>
      </p:sp>
      <p:sp>
        <p:nvSpPr>
          <p:cNvPr id="8" name="AutoShape 8"/>
          <p:cNvSpPr/>
          <p:nvPr/>
        </p:nvSpPr>
        <p:spPr>
          <a:xfrm rot="5400000">
            <a:off x="13294556" y="3226095"/>
            <a:ext cx="3825285" cy="0"/>
          </a:xfrm>
          <a:prstGeom prst="line">
            <a:avLst/>
          </a:prstGeom>
          <a:ln w="9525" cap="rnd">
            <a:solidFill>
              <a:srgbClr val="F4F4F4"/>
            </a:solidFill>
            <a:prstDash val="solid"/>
            <a:headEnd type="none" w="sm" len="sm"/>
            <a:tailEnd type="none" w="sm" len="sm"/>
          </a:ln>
        </p:spPr>
      </p:sp>
      <p:sp>
        <p:nvSpPr>
          <p:cNvPr id="9" name="AutoShape 9"/>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10" name="AutoShape 10"/>
          <p:cNvSpPr/>
          <p:nvPr/>
        </p:nvSpPr>
        <p:spPr>
          <a:xfrm>
            <a:off x="0" y="7510848"/>
            <a:ext cx="18288000" cy="0"/>
          </a:xfrm>
          <a:prstGeom prst="line">
            <a:avLst/>
          </a:prstGeom>
          <a:ln w="9525" cap="rnd">
            <a:solidFill>
              <a:srgbClr val="F4F4F4"/>
            </a:solidFill>
            <a:prstDash val="solid"/>
            <a:headEnd type="none" w="sm" len="sm"/>
            <a:tailEnd type="none" w="sm" len="sm"/>
          </a:ln>
        </p:spPr>
      </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903590" y="555873"/>
            <a:ext cx="1076229" cy="340480"/>
          </a:xfrm>
          <a:prstGeom prst="rect">
            <a:avLst/>
          </a:prstGeom>
        </p:spPr>
      </p:pic>
      <p:sp>
        <p:nvSpPr>
          <p:cNvPr id="12" name="TextBox 12"/>
          <p:cNvSpPr txBox="1"/>
          <p:nvPr/>
        </p:nvSpPr>
        <p:spPr>
          <a:xfrm>
            <a:off x="15167508" y="517773"/>
            <a:ext cx="2347520" cy="358120"/>
          </a:xfrm>
          <a:prstGeom prst="rect">
            <a:avLst/>
          </a:prstGeom>
        </p:spPr>
        <p:txBody>
          <a:bodyPr lIns="0" tIns="0" rIns="0" bIns="0" rtlCol="0" anchor="t">
            <a:spAutoFit/>
          </a:bodyPr>
          <a:lstStyle/>
          <a:p>
            <a:pPr>
              <a:lnSpc>
                <a:spcPts val="2940"/>
              </a:lnSpc>
              <a:spcBef>
                <a:spcPct val="0"/>
              </a:spcBef>
            </a:pPr>
            <a:r>
              <a:rPr lang="en-US" sz="2100">
                <a:solidFill>
                  <a:srgbClr val="F4F4F4"/>
                </a:solidFill>
                <a:latin typeface="Nunito Light"/>
              </a:rPr>
              <a:t>Machine Learning</a:t>
            </a:r>
          </a:p>
        </p:txBody>
      </p:sp>
      <p:sp>
        <p:nvSpPr>
          <p:cNvPr id="13" name="TextBox 13"/>
          <p:cNvSpPr txBox="1"/>
          <p:nvPr/>
        </p:nvSpPr>
        <p:spPr>
          <a:xfrm>
            <a:off x="1930108" y="7975126"/>
            <a:ext cx="13070899" cy="483810"/>
          </a:xfrm>
          <a:prstGeom prst="rect">
            <a:avLst/>
          </a:prstGeom>
        </p:spPr>
        <p:txBody>
          <a:bodyPr lIns="0" tIns="0" rIns="0" bIns="0" rtlCol="0" anchor="t">
            <a:spAutoFit/>
          </a:bodyPr>
          <a:lstStyle/>
          <a:p>
            <a:pPr>
              <a:lnSpc>
                <a:spcPts val="3919"/>
              </a:lnSpc>
              <a:spcBef>
                <a:spcPct val="0"/>
              </a:spcBef>
            </a:pPr>
            <a:r>
              <a:rPr lang="en-US" sz="2799">
                <a:solidFill>
                  <a:srgbClr val="FD9D24"/>
                </a:solidFill>
                <a:latin typeface="Nunito Sans Bold Bold"/>
              </a:rPr>
              <a:t>Machine Learning Project</a:t>
            </a:r>
          </a:p>
        </p:txBody>
      </p:sp>
      <p:sp>
        <p:nvSpPr>
          <p:cNvPr id="14" name="TextBox 14"/>
          <p:cNvSpPr txBox="1"/>
          <p:nvPr/>
        </p:nvSpPr>
        <p:spPr>
          <a:xfrm>
            <a:off x="451708" y="527298"/>
            <a:ext cx="775421"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2021</a:t>
            </a:r>
          </a:p>
        </p:txBody>
      </p:sp>
      <p:grpSp>
        <p:nvGrpSpPr>
          <p:cNvPr id="15" name="Group 15"/>
          <p:cNvGrpSpPr/>
          <p:nvPr/>
        </p:nvGrpSpPr>
        <p:grpSpPr>
          <a:xfrm>
            <a:off x="16153814" y="9550105"/>
            <a:ext cx="374908" cy="143827"/>
            <a:chOff x="0" y="0"/>
            <a:chExt cx="1118932" cy="429260"/>
          </a:xfrm>
        </p:grpSpPr>
        <p:sp>
          <p:nvSpPr>
            <p:cNvPr id="16" name="Freeform 16"/>
            <p:cNvSpPr/>
            <p:nvPr/>
          </p:nvSpPr>
          <p:spPr>
            <a:xfrm>
              <a:off x="0" y="-5080"/>
              <a:ext cx="1118932" cy="434340"/>
            </a:xfrm>
            <a:custGeom>
              <a:avLst/>
              <a:gdLst/>
              <a:ahLst/>
              <a:cxnLst/>
              <a:rect l="l" t="t" r="r" b="b"/>
              <a:pathLst>
                <a:path w="1118932" h="434340">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F4F4F4"/>
            </a:solidFill>
          </p:spPr>
        </p:sp>
      </p:grpSp>
      <p:sp>
        <p:nvSpPr>
          <p:cNvPr id="17" name="TextBox 17"/>
          <p:cNvSpPr txBox="1"/>
          <p:nvPr/>
        </p:nvSpPr>
        <p:spPr>
          <a:xfrm>
            <a:off x="16648175" y="9465015"/>
            <a:ext cx="611125" cy="297180"/>
          </a:xfrm>
          <a:prstGeom prst="rect">
            <a:avLst/>
          </a:prstGeom>
        </p:spPr>
        <p:txBody>
          <a:bodyPr lIns="0" tIns="0" rIns="0" bIns="0" rtlCol="0" anchor="t">
            <a:spAutoFit/>
          </a:bodyPr>
          <a:lstStyle/>
          <a:p>
            <a:pPr>
              <a:lnSpc>
                <a:spcPts val="2520"/>
              </a:lnSpc>
            </a:pPr>
            <a:r>
              <a:rPr lang="en-US" sz="1800">
                <a:solidFill>
                  <a:srgbClr val="F4F4F4"/>
                </a:solidFill>
                <a:latin typeface="Nunito Sans Bold Bold"/>
              </a:rPr>
              <a:t>Next</a:t>
            </a:r>
          </a:p>
        </p:txBody>
      </p:sp>
      <p:sp>
        <p:nvSpPr>
          <p:cNvPr id="18" name="TextBox 18"/>
          <p:cNvSpPr txBox="1"/>
          <p:nvPr/>
        </p:nvSpPr>
        <p:spPr>
          <a:xfrm>
            <a:off x="6047836" y="5630910"/>
            <a:ext cx="6192328" cy="1432612"/>
          </a:xfrm>
          <a:prstGeom prst="rect">
            <a:avLst/>
          </a:prstGeom>
        </p:spPr>
        <p:txBody>
          <a:bodyPr lIns="0" tIns="0" rIns="0" bIns="0" rtlCol="0" anchor="t">
            <a:spAutoFit/>
          </a:bodyPr>
          <a:lstStyle/>
          <a:p>
            <a:pPr algn="ctr">
              <a:lnSpc>
                <a:spcPts val="5710"/>
              </a:lnSpc>
            </a:pPr>
            <a:r>
              <a:rPr lang="en-US" sz="4079">
                <a:solidFill>
                  <a:srgbClr val="FFFFFF"/>
                </a:solidFill>
                <a:latin typeface="Open Sans"/>
              </a:rPr>
              <a:t>Mohammad Zarak Shah Ji</a:t>
            </a:r>
          </a:p>
          <a:p>
            <a:pPr algn="ctr">
              <a:lnSpc>
                <a:spcPts val="5710"/>
              </a:lnSpc>
            </a:pPr>
            <a:r>
              <a:rPr lang="en-US" sz="4079">
                <a:solidFill>
                  <a:srgbClr val="FFFFFF"/>
                </a:solidFill>
                <a:latin typeface="Open Sans"/>
              </a:rPr>
              <a:t>Jahanzaib Malik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rot="5400000">
            <a:off x="6062641" y="5143500"/>
            <a:ext cx="7641044" cy="0"/>
          </a:xfrm>
          <a:prstGeom prst="line">
            <a:avLst/>
          </a:prstGeom>
          <a:ln w="9525" cap="rnd">
            <a:solidFill>
              <a:srgbClr val="F4F4F4"/>
            </a:solidFill>
            <a:prstDash val="solid"/>
            <a:headEnd type="none" w="sm" len="sm"/>
            <a:tailEnd type="none" w="sm" len="sm"/>
          </a:ln>
        </p:spPr>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5" name="AutoShape 5"/>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0" y="1322978"/>
            <a:ext cx="9878400" cy="5401593"/>
          </a:xfrm>
          <a:prstGeom prst="rect">
            <a:avLst/>
          </a:prstGeom>
        </p:spPr>
      </p:pic>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10831048" y="1780315"/>
            <a:ext cx="6168419" cy="614997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Statistical quantitative description of the category features</a:t>
            </a:r>
          </a:p>
        </p:txBody>
      </p:sp>
      <p:sp>
        <p:nvSpPr>
          <p:cNvPr id="10" name="TextBox 10"/>
          <p:cNvSpPr txBox="1"/>
          <p:nvPr/>
        </p:nvSpPr>
        <p:spPr>
          <a:xfrm>
            <a:off x="221298" y="6873343"/>
            <a:ext cx="9435803" cy="2384957"/>
          </a:xfrm>
          <a:prstGeom prst="rect">
            <a:avLst/>
          </a:prstGeom>
        </p:spPr>
        <p:txBody>
          <a:bodyPr lIns="0" tIns="0" rIns="0" bIns="0" rtlCol="0" anchor="t">
            <a:spAutoFit/>
          </a:bodyPr>
          <a:lstStyle/>
          <a:p>
            <a:pPr>
              <a:lnSpc>
                <a:spcPts val="3142"/>
              </a:lnSpc>
            </a:pPr>
            <a:r>
              <a:rPr lang="en-US" sz="2244">
                <a:solidFill>
                  <a:srgbClr val="F4F4F4"/>
                </a:solidFill>
                <a:latin typeface="Nunito Sans Regular"/>
              </a:rPr>
              <a:t>#: number of patients</a:t>
            </a:r>
          </a:p>
          <a:p>
            <a:pPr>
              <a:lnSpc>
                <a:spcPts val="3142"/>
              </a:lnSpc>
            </a:pPr>
            <a:r>
              <a:rPr lang="en-US" sz="2244">
                <a:solidFill>
                  <a:srgbClr val="F4F4F4"/>
                </a:solidFill>
                <a:latin typeface="Nunito Sans Regular"/>
              </a:rPr>
              <a:t>%: percentage of patients</a:t>
            </a:r>
          </a:p>
          <a:p>
            <a:pPr>
              <a:lnSpc>
                <a:spcPts val="3142"/>
              </a:lnSpc>
            </a:pPr>
            <a:r>
              <a:rPr lang="en-US" sz="2244">
                <a:solidFill>
                  <a:srgbClr val="F4F4F4"/>
                </a:solidFill>
                <a:latin typeface="Nunito Sans Regular"/>
              </a:rPr>
              <a:t>Full sample: 299 individuals</a:t>
            </a:r>
          </a:p>
          <a:p>
            <a:pPr>
              <a:lnSpc>
                <a:spcPts val="3142"/>
              </a:lnSpc>
            </a:pPr>
            <a:r>
              <a:rPr lang="en-US" sz="2244">
                <a:solidFill>
                  <a:srgbClr val="F4F4F4"/>
                </a:solidFill>
                <a:latin typeface="Nunito Sans Regular"/>
              </a:rPr>
              <a:t>Dead patients: 96 individuals</a:t>
            </a:r>
          </a:p>
          <a:p>
            <a:pPr>
              <a:lnSpc>
                <a:spcPts val="3142"/>
              </a:lnSpc>
            </a:pPr>
            <a:r>
              <a:rPr lang="en-US" sz="2244">
                <a:solidFill>
                  <a:srgbClr val="F4F4F4"/>
                </a:solidFill>
                <a:latin typeface="Nunito Sans Regular"/>
              </a:rPr>
              <a:t>Survived patients: 203 individuals</a:t>
            </a:r>
          </a:p>
          <a:p>
            <a:pPr>
              <a:lnSpc>
                <a:spcPts val="3142"/>
              </a:lnSpc>
              <a:spcBef>
                <a:spcPct val="0"/>
              </a:spcBef>
            </a:pPr>
            <a:endParaRPr lang="en-US" sz="2244">
              <a:solidFill>
                <a:srgbClr val="F4F4F4"/>
              </a:solidFill>
              <a:latin typeface="Nunito Sans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rot="5400000">
            <a:off x="6062641" y="5143500"/>
            <a:ext cx="7641044" cy="0"/>
          </a:xfrm>
          <a:prstGeom prst="line">
            <a:avLst/>
          </a:prstGeom>
          <a:ln w="9525" cap="rnd">
            <a:solidFill>
              <a:srgbClr val="F4F4F4"/>
            </a:solidFill>
            <a:prstDash val="solid"/>
            <a:headEnd type="none" w="sm" len="sm"/>
            <a:tailEnd type="none" w="sm" len="sm"/>
          </a:ln>
        </p:spPr>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5" name="AutoShape 5"/>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0" y="1751740"/>
            <a:ext cx="9887925" cy="4191048"/>
          </a:xfrm>
          <a:prstGeom prst="rect">
            <a:avLst/>
          </a:prstGeom>
        </p:spPr>
      </p:pic>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10831048" y="1780315"/>
            <a:ext cx="6168419" cy="71723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Statistical quantitative description of the numeric features</a:t>
            </a:r>
          </a:p>
          <a:p>
            <a:pPr>
              <a:lnSpc>
                <a:spcPts val="8049"/>
              </a:lnSpc>
            </a:pPr>
            <a:endParaRPr lang="en-US" sz="6999" spc="244">
              <a:solidFill>
                <a:srgbClr val="F4F4F4"/>
              </a:solidFill>
              <a:latin typeface="Nunito Sans Black"/>
            </a:endParaRPr>
          </a:p>
        </p:txBody>
      </p:sp>
      <p:sp>
        <p:nvSpPr>
          <p:cNvPr id="10" name="TextBox 10"/>
          <p:cNvSpPr txBox="1"/>
          <p:nvPr/>
        </p:nvSpPr>
        <p:spPr>
          <a:xfrm>
            <a:off x="226061" y="6315089"/>
            <a:ext cx="9435803" cy="1586840"/>
          </a:xfrm>
          <a:prstGeom prst="rect">
            <a:avLst/>
          </a:prstGeom>
        </p:spPr>
        <p:txBody>
          <a:bodyPr lIns="0" tIns="0" rIns="0" bIns="0" rtlCol="0" anchor="t">
            <a:spAutoFit/>
          </a:bodyPr>
          <a:lstStyle/>
          <a:p>
            <a:pPr>
              <a:lnSpc>
                <a:spcPts val="3142"/>
              </a:lnSpc>
            </a:pPr>
            <a:r>
              <a:rPr lang="en-US" sz="2244">
                <a:solidFill>
                  <a:srgbClr val="F4F4F4"/>
                </a:solidFill>
                <a:latin typeface="Nunito Sans Regular"/>
              </a:rPr>
              <a:t>Full sample: 299 individuals</a:t>
            </a:r>
          </a:p>
          <a:p>
            <a:pPr>
              <a:lnSpc>
                <a:spcPts val="3142"/>
              </a:lnSpc>
            </a:pPr>
            <a:r>
              <a:rPr lang="en-US" sz="2244">
                <a:solidFill>
                  <a:srgbClr val="F4F4F4"/>
                </a:solidFill>
                <a:latin typeface="Nunito Sans Regular"/>
              </a:rPr>
              <a:t>Dead patients: 96 individuals</a:t>
            </a:r>
          </a:p>
          <a:p>
            <a:pPr>
              <a:lnSpc>
                <a:spcPts val="3142"/>
              </a:lnSpc>
            </a:pPr>
            <a:r>
              <a:rPr lang="en-US" sz="2244">
                <a:solidFill>
                  <a:srgbClr val="F4F4F4"/>
                </a:solidFill>
                <a:latin typeface="Nunito Sans Regular"/>
              </a:rPr>
              <a:t>Survived patients: 203 individual</a:t>
            </a:r>
          </a:p>
          <a:p>
            <a:pPr>
              <a:lnSpc>
                <a:spcPts val="3142"/>
              </a:lnSpc>
              <a:spcBef>
                <a:spcPct val="0"/>
              </a:spcBef>
            </a:pPr>
            <a:r>
              <a:rPr lang="en-US" sz="2244">
                <a:solidFill>
                  <a:srgbClr val="F4F4F4"/>
                </a:solidFill>
                <a:latin typeface="Nunito Sans Regular"/>
              </a:rPr>
              <a:t> σ: standard deviation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6259415" y="2260861"/>
            <a:ext cx="11575490" cy="6238867"/>
          </a:xfrm>
          <a:prstGeom prst="rect">
            <a:avLst/>
          </a:prstGeom>
        </p:spPr>
        <p:txBody>
          <a:bodyPr lIns="0" tIns="0" rIns="0" bIns="0" rtlCol="0" anchor="t">
            <a:spAutoFit/>
          </a:bodyPr>
          <a:lstStyle/>
          <a:p>
            <a:pPr>
              <a:lnSpc>
                <a:spcPts val="3855"/>
              </a:lnSpc>
            </a:pPr>
            <a:r>
              <a:rPr lang="en-US" sz="2753">
                <a:solidFill>
                  <a:srgbClr val="F4F4F4"/>
                </a:solidFill>
                <a:latin typeface="Nunito Sans Regular"/>
              </a:rPr>
              <a:t>Regarding learning model, we focused on Random Survival Forests, because as it turns out to be the top performing model for our problem to be addressed</a:t>
            </a:r>
          </a:p>
          <a:p>
            <a:pPr>
              <a:lnSpc>
                <a:spcPts val="3855"/>
              </a:lnSpc>
            </a:pPr>
            <a:endParaRPr lang="en-US" sz="2753">
              <a:solidFill>
                <a:srgbClr val="F4F4F4"/>
              </a:solidFill>
              <a:latin typeface="Nunito Sans Regular"/>
            </a:endParaRPr>
          </a:p>
          <a:p>
            <a:pPr>
              <a:lnSpc>
                <a:spcPts val="3855"/>
              </a:lnSpc>
            </a:pPr>
            <a:r>
              <a:rPr lang="en-US" sz="1835">
                <a:solidFill>
                  <a:srgbClr val="F4F4F4"/>
                </a:solidFill>
                <a:latin typeface="Arimo"/>
              </a:rPr>
              <a:t>The Random Survival Forests is based on Survival Analysis.  The objective in survival analysis — also referred to as reliability analysis in engineering — is to establish a connection between covariates and the time of an event. Survival analysis is a type of regression problem (one wants to predict a continuous value), but with a twist. It differs from traditional regression by the fact that parts of the training data can only be partially observed – they are censored.(any data for which we do not know the exact event time)</a:t>
            </a:r>
          </a:p>
          <a:p>
            <a:pPr>
              <a:lnSpc>
                <a:spcPts val="3855"/>
              </a:lnSpc>
              <a:spcBef>
                <a:spcPct val="0"/>
              </a:spcBef>
            </a:pPr>
            <a:endParaRPr lang="en-US" sz="1835">
              <a:solidFill>
                <a:srgbClr val="F4F4F4"/>
              </a:solidFill>
              <a:latin typeface="Arimo"/>
            </a:endParaRPr>
          </a:p>
        </p:txBody>
      </p:sp>
      <p:sp>
        <p:nvSpPr>
          <p:cNvPr id="3" name="AutoShape 3"/>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rot="5400000">
            <a:off x="2177043" y="5125719"/>
            <a:ext cx="7624532" cy="0"/>
          </a:xfrm>
          <a:prstGeom prst="line">
            <a:avLst/>
          </a:prstGeom>
          <a:ln w="9525" cap="rnd">
            <a:solidFill>
              <a:srgbClr val="F4F4F4"/>
            </a:solidFill>
            <a:prstDash val="solid"/>
            <a:headEnd type="none" w="sm" len="sm"/>
            <a:tailEnd type="none" w="sm" len="sm"/>
          </a:ln>
        </p:spPr>
      </p:sp>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1014076" y="3603307"/>
            <a:ext cx="4312791" cy="206057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Learning Models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6259415" y="3402365"/>
            <a:ext cx="11575490" cy="2872586"/>
          </a:xfrm>
          <a:prstGeom prst="rect">
            <a:avLst/>
          </a:prstGeom>
        </p:spPr>
        <p:txBody>
          <a:bodyPr lIns="0" tIns="0" rIns="0" bIns="0" rtlCol="0" anchor="t">
            <a:spAutoFit/>
          </a:bodyPr>
          <a:lstStyle/>
          <a:p>
            <a:pPr>
              <a:lnSpc>
                <a:spcPts val="3855"/>
              </a:lnSpc>
              <a:spcBef>
                <a:spcPct val="0"/>
              </a:spcBef>
            </a:pPr>
            <a:r>
              <a:rPr lang="en-US" sz="2753">
                <a:solidFill>
                  <a:srgbClr val="F4F4F4"/>
                </a:solidFill>
                <a:latin typeface="Nunito Sans Regular"/>
              </a:rPr>
              <a:t>Once we fitted our survival model, we wanted to assess how well our model can predict survival. Our test data was usually subject to censoring too, therefore metrics like root mean squared error or correlation were unsuitable. Instead, we used generalization of the area under the receiver operating characteristic (ROC) curve called Harrell’s concordance index or c-index. (metric to evaluate the predictions made by an algorithm.)</a:t>
            </a:r>
          </a:p>
        </p:txBody>
      </p:sp>
      <p:sp>
        <p:nvSpPr>
          <p:cNvPr id="3" name="AutoShape 3"/>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9525" y="8959260"/>
            <a:ext cx="182880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rot="5400000">
            <a:off x="2177043" y="5125719"/>
            <a:ext cx="7624532" cy="0"/>
          </a:xfrm>
          <a:prstGeom prst="line">
            <a:avLst/>
          </a:prstGeom>
          <a:ln w="9525" cap="rnd">
            <a:solidFill>
              <a:srgbClr val="F4F4F4"/>
            </a:solidFill>
            <a:prstDash val="solid"/>
            <a:headEnd type="none" w="sm" len="sm"/>
            <a:tailEnd type="none" w="sm" len="sm"/>
          </a:ln>
        </p:spPr>
      </p:sp>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273724" y="3593782"/>
            <a:ext cx="5053143" cy="2617867"/>
          </a:xfrm>
          <a:prstGeom prst="rect">
            <a:avLst/>
          </a:prstGeom>
        </p:spPr>
        <p:txBody>
          <a:bodyPr lIns="0" tIns="0" rIns="0" bIns="0" rtlCol="0" anchor="t">
            <a:spAutoFit/>
          </a:bodyPr>
          <a:lstStyle/>
          <a:p>
            <a:pPr>
              <a:lnSpc>
                <a:spcPts val="6822"/>
              </a:lnSpc>
            </a:pPr>
            <a:r>
              <a:rPr lang="en-US" sz="5932" spc="207">
                <a:solidFill>
                  <a:srgbClr val="F4F4F4"/>
                </a:solidFill>
                <a:latin typeface="Nunito Sans Black"/>
              </a:rPr>
              <a:t>Measuring the Performance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511124" y="523875"/>
            <a:ext cx="9631486" cy="10382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Feature Importance</a:t>
            </a:r>
          </a:p>
        </p:txBody>
      </p:sp>
      <p:sp>
        <p:nvSpPr>
          <p:cNvPr id="3" name="AutoShape 3"/>
          <p:cNvSpPr/>
          <p:nvPr/>
        </p:nvSpPr>
        <p:spPr>
          <a:xfrm>
            <a:off x="0" y="186170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5" name="TextBox 5"/>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6" name="TextBox 6"/>
          <p:cNvSpPr txBox="1"/>
          <p:nvPr/>
        </p:nvSpPr>
        <p:spPr>
          <a:xfrm>
            <a:off x="514248" y="2403142"/>
            <a:ext cx="17571500" cy="7333546"/>
          </a:xfrm>
          <a:prstGeom prst="rect">
            <a:avLst/>
          </a:prstGeom>
        </p:spPr>
        <p:txBody>
          <a:bodyPr lIns="0" tIns="0" rIns="0" bIns="0" rtlCol="0" anchor="t">
            <a:spAutoFit/>
          </a:bodyPr>
          <a:lstStyle/>
          <a:p>
            <a:pPr>
              <a:lnSpc>
                <a:spcPts val="4053"/>
              </a:lnSpc>
            </a:pPr>
            <a:r>
              <a:rPr lang="en-US" sz="2702" dirty="0">
                <a:solidFill>
                  <a:srgbClr val="F4F4F4"/>
                </a:solidFill>
                <a:latin typeface="Nunito Sans Regular"/>
              </a:rPr>
              <a:t>One of the most basic questions we asked of a model is: What features had the biggest impact on predictions?</a:t>
            </a:r>
          </a:p>
          <a:p>
            <a:pPr>
              <a:lnSpc>
                <a:spcPts val="4053"/>
              </a:lnSpc>
            </a:pPr>
            <a:r>
              <a:rPr lang="en-US" sz="2700" dirty="0">
                <a:solidFill>
                  <a:srgbClr val="F4F4F4"/>
                </a:solidFill>
                <a:latin typeface="Arimo"/>
              </a:rPr>
              <a:t>Therefore, after extensive researching we found out multiple ways to measure feature importance. Some approaches answer subtly different versions of the question above. Other approaches have documented shortcomings. We kept our focus on permutation importance</a:t>
            </a:r>
            <a:r>
              <a:rPr lang="en-US" sz="2800" dirty="0">
                <a:solidFill>
                  <a:srgbClr val="F4F4F4"/>
                </a:solidFill>
                <a:latin typeface="Arimo"/>
              </a:rPr>
              <a:t>.</a:t>
            </a:r>
          </a:p>
          <a:p>
            <a:pPr>
              <a:lnSpc>
                <a:spcPts val="4053"/>
              </a:lnSpc>
            </a:pPr>
            <a:r>
              <a:rPr lang="en-US" sz="2702" dirty="0">
                <a:solidFill>
                  <a:srgbClr val="F4F4F4"/>
                </a:solidFill>
                <a:latin typeface="Nunito Sans Regular"/>
              </a:rPr>
              <a:t>Permutation importance uses models differently than anything you've seen so far, and many people find it confusing at first. Permutation feature importance measures the increase in the prediction error of the model after we permuted the feature’s values, which breaks the relationship between the feature and the true outcome. The concept is straightforward: We measure the importance of a feature by calculating the increase in the model’s prediction error after permuting the feature. A feature is “important” if shuffling its values increases the model error, because in this case the model relied on the feature for the prediction. A feature is “unimportant” if shuffling its values leaves the model error unchanged, because in this case the model ignored the feature for the prediction. The permutation feature importance measurement was introduced by </a:t>
            </a:r>
            <a:r>
              <a:rPr lang="en-US" sz="2702" dirty="0" err="1">
                <a:solidFill>
                  <a:srgbClr val="F4F4F4"/>
                </a:solidFill>
                <a:latin typeface="Nunito Sans Regular"/>
              </a:rPr>
              <a:t>Breiman</a:t>
            </a:r>
            <a:r>
              <a:rPr lang="en-US" sz="2702" dirty="0">
                <a:solidFill>
                  <a:srgbClr val="F4F4F4"/>
                </a:solidFill>
                <a:latin typeface="Nunito Sans Regular"/>
              </a:rPr>
              <a:t> (2001) for random forests.</a:t>
            </a:r>
          </a:p>
          <a:p>
            <a:pPr>
              <a:lnSpc>
                <a:spcPts val="4053"/>
              </a:lnSpc>
            </a:pPr>
            <a:endParaRPr lang="en-US" sz="2702" dirty="0">
              <a:solidFill>
                <a:srgbClr val="F4F4F4"/>
              </a:solidFill>
              <a:latin typeface="Nunito Sans Regular"/>
            </a:endParaRPr>
          </a:p>
          <a:p>
            <a:pPr>
              <a:lnSpc>
                <a:spcPts val="4053"/>
              </a:lnSpc>
            </a:pPr>
            <a:endParaRPr lang="en-US" sz="2702" dirty="0">
              <a:solidFill>
                <a:srgbClr val="F4F4F4"/>
              </a:solidFill>
              <a:latin typeface="Nunito Sans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6259415" y="4386960"/>
            <a:ext cx="11575490" cy="1429893"/>
          </a:xfrm>
          <a:prstGeom prst="rect">
            <a:avLst/>
          </a:prstGeom>
        </p:spPr>
        <p:txBody>
          <a:bodyPr lIns="0" tIns="0" rIns="0" bIns="0" rtlCol="0" anchor="t">
            <a:spAutoFit/>
          </a:bodyPr>
          <a:lstStyle/>
          <a:p>
            <a:pPr>
              <a:lnSpc>
                <a:spcPts val="3855"/>
              </a:lnSpc>
            </a:pPr>
            <a:r>
              <a:rPr lang="en-US" sz="2753">
                <a:solidFill>
                  <a:srgbClr val="F4F4F4"/>
                </a:solidFill>
                <a:latin typeface="Nunito Sans Regular"/>
              </a:rPr>
              <a:t>We implemented the idea using Random Survival Forests introduced in scikit-survival 0.11.</a:t>
            </a:r>
          </a:p>
          <a:p>
            <a:pPr>
              <a:lnSpc>
                <a:spcPts val="3855"/>
              </a:lnSpc>
              <a:spcBef>
                <a:spcPct val="0"/>
              </a:spcBef>
            </a:pPr>
            <a:endParaRPr lang="en-US" sz="2753">
              <a:solidFill>
                <a:srgbClr val="F4F4F4"/>
              </a:solidFill>
              <a:latin typeface="Nunito Sans Regular"/>
            </a:endParaRPr>
          </a:p>
        </p:txBody>
      </p:sp>
      <p:sp>
        <p:nvSpPr>
          <p:cNvPr id="3" name="AutoShape 3"/>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rot="5400000">
            <a:off x="2177043" y="5125719"/>
            <a:ext cx="7624532" cy="0"/>
          </a:xfrm>
          <a:prstGeom prst="line">
            <a:avLst/>
          </a:prstGeom>
          <a:ln w="9525" cap="rnd">
            <a:solidFill>
              <a:srgbClr val="F4F4F4"/>
            </a:solidFill>
            <a:prstDash val="solid"/>
            <a:headEnd type="none" w="sm" len="sm"/>
            <a:tailEnd type="none" w="sm" len="sm"/>
          </a:ln>
        </p:spPr>
      </p:sp>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273724" y="3593782"/>
            <a:ext cx="5710823" cy="3441231"/>
          </a:xfrm>
          <a:prstGeom prst="rect">
            <a:avLst/>
          </a:prstGeom>
        </p:spPr>
        <p:txBody>
          <a:bodyPr lIns="0" tIns="0" rIns="0" bIns="0" rtlCol="0" anchor="t">
            <a:spAutoFit/>
          </a:bodyPr>
          <a:lstStyle/>
          <a:p>
            <a:pPr>
              <a:lnSpc>
                <a:spcPts val="6822"/>
              </a:lnSpc>
            </a:pPr>
            <a:r>
              <a:rPr lang="en-US" sz="5932" spc="207">
                <a:solidFill>
                  <a:srgbClr val="F4F4F4"/>
                </a:solidFill>
                <a:latin typeface="Nunito Sans Black"/>
              </a:rPr>
              <a:t> Experiments and</a:t>
            </a:r>
          </a:p>
          <a:p>
            <a:pPr>
              <a:lnSpc>
                <a:spcPts val="6822"/>
              </a:lnSpc>
            </a:pPr>
            <a:r>
              <a:rPr lang="en-US" sz="5932" spc="207">
                <a:solidFill>
                  <a:srgbClr val="F4F4F4"/>
                </a:solidFill>
                <a:latin typeface="Nunito Sans Black"/>
              </a:rPr>
              <a:t> Analysis of Results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511124" y="523875"/>
            <a:ext cx="9631486"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Implementation:</a:t>
            </a:r>
          </a:p>
        </p:txBody>
      </p:sp>
      <p:sp>
        <p:nvSpPr>
          <p:cNvPr id="3" name="AutoShape 3"/>
          <p:cNvSpPr/>
          <p:nvPr/>
        </p:nvSpPr>
        <p:spPr>
          <a:xfrm>
            <a:off x="0" y="186170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5" name="TextBox 5"/>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6" name="TextBox 6"/>
          <p:cNvSpPr txBox="1"/>
          <p:nvPr/>
        </p:nvSpPr>
        <p:spPr>
          <a:xfrm>
            <a:off x="539185" y="2078350"/>
            <a:ext cx="17394475" cy="6281976"/>
          </a:xfrm>
          <a:prstGeom prst="rect">
            <a:avLst/>
          </a:prstGeom>
        </p:spPr>
        <p:txBody>
          <a:bodyPr lIns="0" tIns="0" rIns="0" bIns="0" rtlCol="0" anchor="t">
            <a:spAutoFit/>
          </a:bodyPr>
          <a:lstStyle/>
          <a:p>
            <a:pPr>
              <a:lnSpc>
                <a:spcPts val="4053"/>
              </a:lnSpc>
            </a:pPr>
            <a:r>
              <a:rPr lang="en-US" sz="2702" dirty="0">
                <a:solidFill>
                  <a:srgbClr val="F4F4F4"/>
                </a:solidFill>
                <a:latin typeface="Nunito Sans Regular"/>
              </a:rPr>
              <a:t>First, we needed to load the data and transform it into numeric values. Next, we acquired all the features for the model and </a:t>
            </a:r>
            <a:r>
              <a:rPr lang="en-US" sz="2700" dirty="0">
                <a:solidFill>
                  <a:srgbClr val="F4F4F4"/>
                </a:solidFill>
                <a:latin typeface="Nunito Sans Regular"/>
              </a:rPr>
              <a:t>gen</a:t>
            </a:r>
            <a:r>
              <a:rPr lang="en-US" sz="2700" dirty="0">
                <a:solidFill>
                  <a:srgbClr val="F4F4F4"/>
                </a:solidFill>
                <a:latin typeface="Arimo"/>
              </a:rPr>
              <a:t>erated a feature list and transformed feature variable. After that, we acquired and preprocessed the Event and 'time to event' variable for the model. To be fully compatible with </a:t>
            </a:r>
            <a:r>
              <a:rPr lang="en-US" sz="2700" dirty="0" err="1">
                <a:solidFill>
                  <a:srgbClr val="F4F4F4"/>
                </a:solidFill>
                <a:latin typeface="Arimo"/>
              </a:rPr>
              <a:t>scikit</a:t>
            </a:r>
            <a:r>
              <a:rPr lang="en-US" sz="2700" dirty="0">
                <a:solidFill>
                  <a:srgbClr val="F4F4F4"/>
                </a:solidFill>
                <a:latin typeface="Arimo"/>
              </a:rPr>
              <a:t>-lea</a:t>
            </a:r>
            <a:r>
              <a:rPr lang="en-US" sz="2702" dirty="0">
                <a:solidFill>
                  <a:srgbClr val="F4F4F4"/>
                </a:solidFill>
                <a:latin typeface="Nunito Sans Regular"/>
              </a:rPr>
              <a:t>rn, Status and Survival-in-days needed to be stored as a structured array with the first field indicating whether the actual survival time was observed or if was censored, and the second field denoting the observed survival time, which corresponds to the time of death (if Status == 'dead', 𝛿=1) or the last time that person was contacted (if Status == 'alive', 𝛿=0). where 𝛿= an event indicator 𝛿∈ {0;1}. </a:t>
            </a:r>
          </a:p>
          <a:p>
            <a:pPr>
              <a:lnSpc>
                <a:spcPts val="4053"/>
              </a:lnSpc>
            </a:pPr>
            <a:r>
              <a:rPr lang="en-US" sz="2702" dirty="0">
                <a:solidFill>
                  <a:srgbClr val="F4F4F4"/>
                </a:solidFill>
                <a:latin typeface="Nunito Sans Regular"/>
              </a:rPr>
              <a:t>Next, the data splitting was done so that we could determine how well our model generalizes.  According to the features and outcome variable the split was decided to be 90% for training and 10% for testing so that the test data contains the patients equally comprising of having a right censored outcome and un-censored outcome. </a:t>
            </a:r>
          </a:p>
          <a:p>
            <a:pPr>
              <a:lnSpc>
                <a:spcPts val="4053"/>
              </a:lnSpc>
            </a:pPr>
            <a:endParaRPr lang="en-US" sz="2702" dirty="0">
              <a:solidFill>
                <a:srgbClr val="F4F4F4"/>
              </a:solidFill>
              <a:latin typeface="Nunito Sans Regular"/>
            </a:endParaRPr>
          </a:p>
          <a:p>
            <a:pPr>
              <a:lnSpc>
                <a:spcPts val="4053"/>
              </a:lnSpc>
            </a:pPr>
            <a:endParaRPr lang="en-US" sz="2702" dirty="0">
              <a:solidFill>
                <a:srgbClr val="F4F4F4"/>
              </a:solidFill>
              <a:latin typeface="Nunito Sans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511124" y="523875"/>
            <a:ext cx="9631486"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Implementation...</a:t>
            </a:r>
          </a:p>
        </p:txBody>
      </p:sp>
      <p:sp>
        <p:nvSpPr>
          <p:cNvPr id="3" name="AutoShape 3"/>
          <p:cNvSpPr/>
          <p:nvPr/>
        </p:nvSpPr>
        <p:spPr>
          <a:xfrm>
            <a:off x="0" y="186170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5" name="TextBox 5"/>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6" name="TextBox 6"/>
          <p:cNvSpPr txBox="1"/>
          <p:nvPr/>
        </p:nvSpPr>
        <p:spPr>
          <a:xfrm>
            <a:off x="539185" y="2078350"/>
            <a:ext cx="17394475" cy="5756191"/>
          </a:xfrm>
          <a:prstGeom prst="rect">
            <a:avLst/>
          </a:prstGeom>
        </p:spPr>
        <p:txBody>
          <a:bodyPr lIns="0" tIns="0" rIns="0" bIns="0" rtlCol="0" anchor="t">
            <a:spAutoFit/>
          </a:bodyPr>
          <a:lstStyle/>
          <a:p>
            <a:pPr>
              <a:lnSpc>
                <a:spcPts val="4053"/>
              </a:lnSpc>
            </a:pPr>
            <a:r>
              <a:rPr lang="en-US" sz="2702" dirty="0">
                <a:solidFill>
                  <a:srgbClr val="F4F4F4"/>
                </a:solidFill>
                <a:latin typeface="Nunito Sans Regular"/>
              </a:rPr>
              <a:t>Using the training data, then we fit a Random Survival Forest comprising 240 trees. Our test d</a:t>
            </a:r>
            <a:r>
              <a:rPr lang="en-US" sz="2700" dirty="0">
                <a:solidFill>
                  <a:srgbClr val="F4F4F4"/>
                </a:solidFill>
                <a:latin typeface="Arimo"/>
              </a:rPr>
              <a:t>ata was subject to censoring too, therefore metrics like root mean squared error or correlation were unsuitable. Instead</a:t>
            </a:r>
            <a:r>
              <a:rPr lang="en-US" sz="2700" dirty="0">
                <a:solidFill>
                  <a:srgbClr val="F4F4F4"/>
                </a:solidFill>
                <a:latin typeface="Nunito Sans Regular"/>
              </a:rPr>
              <a:t>,</a:t>
            </a:r>
            <a:r>
              <a:rPr lang="en-US" sz="2702" dirty="0">
                <a:solidFill>
                  <a:srgbClr val="F4F4F4"/>
                </a:solidFill>
                <a:latin typeface="Nunito Sans Regular"/>
              </a:rPr>
              <a:t> we used generalization of the area under the receiver operating characteristic (ROC) curve called Harrell’s concordance index or c-index.</a:t>
            </a:r>
          </a:p>
          <a:p>
            <a:pPr>
              <a:lnSpc>
                <a:spcPts val="4053"/>
              </a:lnSpc>
            </a:pPr>
            <a:r>
              <a:rPr lang="en-US" sz="2702" dirty="0">
                <a:solidFill>
                  <a:srgbClr val="F4F4F4"/>
                </a:solidFill>
                <a:latin typeface="Nunito Sans Regular"/>
              </a:rPr>
              <a:t>The interpretation is identical to the traditional area under the ROC curve metric for binary classification: - a value of 0.5 denotes a random model, - a value of 1.0 denotes a perfect model, - a value of 0.0 denotes a perfectly wrong model. The concordance index of our model turned out to be 0.70, which indicates that the model clearly performs better than random and is a good a value as per the results reported in the Random Survival Forests paper.  </a:t>
            </a:r>
          </a:p>
          <a:p>
            <a:pPr>
              <a:lnSpc>
                <a:spcPts val="4053"/>
              </a:lnSpc>
            </a:pPr>
            <a:endParaRPr lang="en-US" sz="2702" dirty="0">
              <a:solidFill>
                <a:srgbClr val="F4F4F4"/>
              </a:solidFill>
              <a:latin typeface="Nunito Sans Regular"/>
            </a:endParaRPr>
          </a:p>
          <a:p>
            <a:pPr>
              <a:lnSpc>
                <a:spcPts val="4053"/>
              </a:lnSpc>
            </a:pPr>
            <a:endParaRPr lang="en-US" sz="2702" dirty="0">
              <a:solidFill>
                <a:srgbClr val="F4F4F4"/>
              </a:solidFill>
              <a:latin typeface="Nunito Sans 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6259415" y="4399978"/>
            <a:ext cx="11575490" cy="948996"/>
          </a:xfrm>
          <a:prstGeom prst="rect">
            <a:avLst/>
          </a:prstGeom>
        </p:spPr>
        <p:txBody>
          <a:bodyPr lIns="0" tIns="0" rIns="0" bIns="0" rtlCol="0" anchor="t">
            <a:spAutoFit/>
          </a:bodyPr>
          <a:lstStyle/>
          <a:p>
            <a:pPr>
              <a:lnSpc>
                <a:spcPts val="3855"/>
              </a:lnSpc>
              <a:spcBef>
                <a:spcPct val="0"/>
              </a:spcBef>
            </a:pPr>
            <a:r>
              <a:rPr lang="en-US" sz="2753">
                <a:solidFill>
                  <a:srgbClr val="F4F4F4"/>
                </a:solidFill>
                <a:latin typeface="Nunito Sans Regular"/>
              </a:rPr>
              <a:t>We used the random survival forest predict function to get the risk scores for our patients. </a:t>
            </a:r>
          </a:p>
        </p:txBody>
      </p:sp>
      <p:sp>
        <p:nvSpPr>
          <p:cNvPr id="3" name="AutoShape 3"/>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rot="5400000">
            <a:off x="2167518" y="4836204"/>
            <a:ext cx="7624532" cy="0"/>
          </a:xfrm>
          <a:prstGeom prst="line">
            <a:avLst/>
          </a:prstGeom>
          <a:ln w="9525" cap="rnd">
            <a:solidFill>
              <a:srgbClr val="F4F4F4"/>
            </a:solidFill>
            <a:prstDash val="solid"/>
            <a:headEnd type="none" w="sm" len="sm"/>
            <a:tailEnd type="none" w="sm" len="sm"/>
          </a:ln>
        </p:spPr>
      </p:sp>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a:t>
            </a:r>
            <a:r>
              <a:rPr lang="en-US" sz="1200">
                <a:solidFill>
                  <a:srgbClr val="F4F4F4"/>
                </a:solidFill>
                <a:latin typeface="Arimo"/>
              </a:rPr>
              <a:t>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273724" y="3619787"/>
            <a:ext cx="5710823" cy="2585578"/>
          </a:xfrm>
          <a:prstGeom prst="rect">
            <a:avLst/>
          </a:prstGeom>
        </p:spPr>
        <p:txBody>
          <a:bodyPr lIns="0" tIns="0" rIns="0" bIns="0" rtlCol="0" anchor="t">
            <a:spAutoFit/>
          </a:bodyPr>
          <a:lstStyle/>
          <a:p>
            <a:pPr>
              <a:lnSpc>
                <a:spcPts val="6822"/>
              </a:lnSpc>
            </a:pPr>
            <a:r>
              <a:rPr lang="en-US" sz="5932" spc="207">
                <a:solidFill>
                  <a:srgbClr val="F4F4F4"/>
                </a:solidFill>
                <a:latin typeface="Nunito Sans Black"/>
              </a:rPr>
              <a:t>Predicting WDC-MATH risk score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9845137" y="3224645"/>
            <a:ext cx="8400075" cy="0"/>
          </a:xfrm>
          <a:prstGeom prst="line">
            <a:avLst/>
          </a:prstGeom>
          <a:ln w="9525" cap="rnd">
            <a:solidFill>
              <a:srgbClr val="F4F4F4"/>
            </a:solidFill>
            <a:prstDash val="solid"/>
            <a:headEnd type="none" w="sm" len="sm"/>
            <a:tailEnd type="none" w="sm" len="sm"/>
          </a:ln>
        </p:spPr>
      </p:sp>
      <p:sp>
        <p:nvSpPr>
          <p:cNvPr id="4" name="AutoShape 4"/>
          <p:cNvSpPr/>
          <p:nvPr/>
        </p:nvSpPr>
        <p:spPr>
          <a:xfrm rot="5406812">
            <a:off x="5920980" y="4993980"/>
            <a:ext cx="79401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7" name="Picture 7"/>
          <p:cNvPicPr>
            <a:picLocks noChangeAspect="1"/>
          </p:cNvPicPr>
          <p:nvPr/>
        </p:nvPicPr>
        <p:blipFill>
          <a:blip r:embed="rId4"/>
          <a:srcRect l="608" t="342" r="608" b="1556"/>
          <a:stretch>
            <a:fillRect/>
          </a:stretch>
        </p:blipFill>
        <p:spPr>
          <a:xfrm>
            <a:off x="81643" y="2051277"/>
            <a:ext cx="9763494" cy="5854077"/>
          </a:xfrm>
          <a:prstGeom prst="rect">
            <a:avLst/>
          </a:prstGeom>
        </p:spPr>
      </p:pic>
      <p:sp>
        <p:nvSpPr>
          <p:cNvPr id="8" name="TextBox 8"/>
          <p:cNvSpPr txBox="1"/>
          <p:nvPr/>
        </p:nvSpPr>
        <p:spPr>
          <a:xfrm>
            <a:off x="10646070" y="3426390"/>
            <a:ext cx="7287591" cy="4682320"/>
          </a:xfrm>
          <a:prstGeom prst="rect">
            <a:avLst/>
          </a:prstGeom>
        </p:spPr>
        <p:txBody>
          <a:bodyPr lIns="0" tIns="0" rIns="0" bIns="0" rtlCol="0" anchor="t">
            <a:spAutoFit/>
          </a:bodyPr>
          <a:lstStyle/>
          <a:p>
            <a:pPr>
              <a:lnSpc>
                <a:spcPts val="3086"/>
              </a:lnSpc>
            </a:pPr>
            <a:r>
              <a:rPr lang="en-US" sz="2057">
                <a:solidFill>
                  <a:srgbClr val="F4F4F4"/>
                </a:solidFill>
                <a:latin typeface="Nunito Sans Regular"/>
              </a:rPr>
              <a:t>We selected a couple of patients from the test data according to the binary number of diabetes and high blood pressure. The predicted risk scores indicated that risk for a Heart failure (HF) in the patients with risk score greater than 140 is more as compared to the patients with score less than that if we are taking into consideration the dataset we have used.  We then used predict survival function to have more detailed visual insight. It showed that the biggest difference occurs roughly within the first 125 days. The patient labelled 3 in the predicted set we took is being an anomaly because of the values of age, diabetes and high blood pressure and is likely on greater risk as compared to other patients in the dataset.</a:t>
            </a:r>
          </a:p>
        </p:txBody>
      </p:sp>
      <p:sp>
        <p:nvSpPr>
          <p:cNvPr id="9" name="TextBox 9"/>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a:t>
            </a:r>
            <a:r>
              <a:rPr lang="en-US" sz="1200">
                <a:solidFill>
                  <a:srgbClr val="F4F4F4"/>
                </a:solidFill>
                <a:latin typeface="Arimo"/>
              </a:rPr>
              <a:t>Machine Learning Project Presentation 2021</a:t>
            </a:r>
          </a:p>
        </p:txBody>
      </p:sp>
      <p:sp>
        <p:nvSpPr>
          <p:cNvPr id="10" name="TextBox 10"/>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11" name="TextBox 11"/>
          <p:cNvSpPr txBox="1"/>
          <p:nvPr/>
        </p:nvSpPr>
        <p:spPr>
          <a:xfrm>
            <a:off x="10831048" y="1780315"/>
            <a:ext cx="6168419"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Predicting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08690"/>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0" y="5802608"/>
            <a:ext cx="9144000" cy="0"/>
          </a:xfrm>
          <a:prstGeom prst="line">
            <a:avLst/>
          </a:prstGeom>
          <a:ln w="9525" cap="rnd">
            <a:solidFill>
              <a:srgbClr val="F4F4F4"/>
            </a:solidFill>
            <a:prstDash val="solid"/>
            <a:headEnd type="none" w="sm" len="sm"/>
            <a:tailEnd type="none" w="sm" len="sm"/>
          </a:ln>
        </p:spPr>
      </p:sp>
      <p:sp>
        <p:nvSpPr>
          <p:cNvPr id="4" name="AutoShape 4"/>
          <p:cNvSpPr/>
          <p:nvPr/>
        </p:nvSpPr>
        <p:spPr>
          <a:xfrm rot="5400000">
            <a:off x="12396713" y="5793083"/>
            <a:ext cx="8978310" cy="0"/>
          </a:xfrm>
          <a:prstGeom prst="line">
            <a:avLst/>
          </a:prstGeom>
          <a:ln w="9525" cap="rnd">
            <a:solidFill>
              <a:srgbClr val="F4F4F4"/>
            </a:solidFill>
            <a:prstDash val="solid"/>
            <a:headEnd type="none" w="sm" len="sm"/>
            <a:tailEnd type="none" w="sm" len="sm"/>
          </a:ln>
        </p:spPr>
      </p:sp>
      <p:sp>
        <p:nvSpPr>
          <p:cNvPr id="5" name="AutoShape 5"/>
          <p:cNvSpPr/>
          <p:nvPr/>
        </p:nvSpPr>
        <p:spPr>
          <a:xfrm rot="5400000">
            <a:off x="4654845" y="5797845"/>
            <a:ext cx="8968785" cy="0"/>
          </a:xfrm>
          <a:prstGeom prst="line">
            <a:avLst/>
          </a:prstGeom>
          <a:ln w="9525" cap="rnd">
            <a:solidFill>
              <a:srgbClr val="F4F4F4"/>
            </a:solidFill>
            <a:prstDash val="solid"/>
            <a:headEnd type="none" w="sm" len="sm"/>
            <a:tailEnd type="none" w="sm" len="sm"/>
          </a:ln>
        </p:spPr>
      </p:sp>
      <p:sp>
        <p:nvSpPr>
          <p:cNvPr id="6" name="AutoShape 6"/>
          <p:cNvSpPr/>
          <p:nvPr/>
        </p:nvSpPr>
        <p:spPr>
          <a:xfrm>
            <a:off x="0" y="8959260"/>
            <a:ext cx="9134475" cy="0"/>
          </a:xfrm>
          <a:prstGeom prst="line">
            <a:avLst/>
          </a:prstGeom>
          <a:ln w="9525" cap="rnd">
            <a:solidFill>
              <a:srgbClr val="F4F4F4"/>
            </a:solidFill>
            <a:prstDash val="solid"/>
            <a:headEnd type="none" w="sm" len="sm"/>
            <a:tailEnd type="none" w="sm" len="sm"/>
          </a:ln>
        </p:spPr>
      </p:sp>
      <p:sp>
        <p:nvSpPr>
          <p:cNvPr id="7" name="AutoShape 7"/>
          <p:cNvSpPr/>
          <p:nvPr/>
        </p:nvSpPr>
        <p:spPr>
          <a:xfrm>
            <a:off x="16890630" y="8959260"/>
            <a:ext cx="1397370" cy="0"/>
          </a:xfrm>
          <a:prstGeom prst="line">
            <a:avLst/>
          </a:prstGeom>
          <a:ln w="9525" cap="rnd">
            <a:solidFill>
              <a:srgbClr val="F4F4F4"/>
            </a:solidFill>
            <a:prstDash val="solid"/>
            <a:headEnd type="none" w="sm" len="sm"/>
            <a:tailEnd type="none" w="sm" len="sm"/>
          </a:ln>
        </p:spPr>
      </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48330"/>
            <a:ext cx="674360" cy="213343"/>
          </a:xfrm>
          <a:prstGeom prst="rect">
            <a:avLst/>
          </a:prstGeom>
        </p:spPr>
      </p:pic>
      <p:grpSp>
        <p:nvGrpSpPr>
          <p:cNvPr id="9" name="Group 9"/>
          <p:cNvGrpSpPr/>
          <p:nvPr/>
        </p:nvGrpSpPr>
        <p:grpSpPr>
          <a:xfrm>
            <a:off x="17421440" y="9496827"/>
            <a:ext cx="350080" cy="134302"/>
            <a:chOff x="0" y="0"/>
            <a:chExt cx="1118932" cy="429260"/>
          </a:xfrm>
        </p:grpSpPr>
        <p:sp>
          <p:nvSpPr>
            <p:cNvPr id="10" name="Freeform 10"/>
            <p:cNvSpPr/>
            <p:nvPr/>
          </p:nvSpPr>
          <p:spPr>
            <a:xfrm>
              <a:off x="0" y="-5080"/>
              <a:ext cx="1118932" cy="434340"/>
            </a:xfrm>
            <a:custGeom>
              <a:avLst/>
              <a:gdLst/>
              <a:ahLst/>
              <a:cxnLst/>
              <a:rect l="l" t="t" r="r" b="b"/>
              <a:pathLst>
                <a:path w="1118932" h="434340">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F4F4F4"/>
            </a:solidFill>
          </p:spPr>
        </p:sp>
      </p:grpSp>
      <p:pic>
        <p:nvPicPr>
          <p:cNvPr id="11" name="Picture 11"/>
          <p:cNvPicPr>
            <a:picLocks noChangeAspect="1"/>
          </p:cNvPicPr>
          <p:nvPr/>
        </p:nvPicPr>
        <p:blipFill>
          <a:blip r:embed="rId4"/>
          <a:srcRect l="16570" r="15942"/>
          <a:stretch>
            <a:fillRect/>
          </a:stretch>
        </p:blipFill>
        <p:spPr>
          <a:xfrm>
            <a:off x="9214347" y="1318215"/>
            <a:ext cx="7579960" cy="8983122"/>
          </a:xfrm>
          <a:prstGeom prst="rect">
            <a:avLst/>
          </a:prstGeom>
        </p:spPr>
      </p:pic>
      <p:sp>
        <p:nvSpPr>
          <p:cNvPr id="12" name="TextBox 12"/>
          <p:cNvSpPr txBox="1"/>
          <p:nvPr/>
        </p:nvSpPr>
        <p:spPr>
          <a:xfrm>
            <a:off x="1504133" y="6298098"/>
            <a:ext cx="6135733" cy="2483485"/>
          </a:xfrm>
          <a:prstGeom prst="rect">
            <a:avLst/>
          </a:prstGeom>
        </p:spPr>
        <p:txBody>
          <a:bodyPr lIns="0" tIns="0" rIns="0" bIns="0" rtlCol="0" anchor="t">
            <a:spAutoFit/>
          </a:bodyPr>
          <a:lstStyle/>
          <a:p>
            <a:pPr>
              <a:lnSpc>
                <a:spcPts val="3319"/>
              </a:lnSpc>
            </a:pPr>
            <a:r>
              <a:rPr lang="en-US" sz="1999">
                <a:solidFill>
                  <a:srgbClr val="F4F4F4"/>
                </a:solidFill>
                <a:latin typeface="Nunito Sans Regular"/>
              </a:rPr>
              <a:t>Part 1: Highlights.</a:t>
            </a:r>
          </a:p>
          <a:p>
            <a:pPr>
              <a:lnSpc>
                <a:spcPts val="3319"/>
              </a:lnSpc>
            </a:pPr>
            <a:r>
              <a:rPr lang="en-US" sz="1999">
                <a:solidFill>
                  <a:srgbClr val="F4F4F4"/>
                </a:solidFill>
                <a:latin typeface="Nunito Sans Regular"/>
              </a:rPr>
              <a:t>Part 2: Introduction.</a:t>
            </a:r>
          </a:p>
          <a:p>
            <a:pPr>
              <a:lnSpc>
                <a:spcPts val="3319"/>
              </a:lnSpc>
            </a:pPr>
            <a:r>
              <a:rPr lang="en-US" sz="1999">
                <a:solidFill>
                  <a:srgbClr val="F4F4F4"/>
                </a:solidFill>
                <a:latin typeface="Nunito Sans Regular"/>
              </a:rPr>
              <a:t>Part 3: Background</a:t>
            </a:r>
          </a:p>
          <a:p>
            <a:pPr>
              <a:lnSpc>
                <a:spcPts val="3319"/>
              </a:lnSpc>
            </a:pPr>
            <a:r>
              <a:rPr lang="en-US" sz="1999">
                <a:solidFill>
                  <a:srgbClr val="F4F4F4"/>
                </a:solidFill>
                <a:latin typeface="Nunito Sans Regular"/>
              </a:rPr>
              <a:t>Part 4: Data and Model</a:t>
            </a:r>
          </a:p>
          <a:p>
            <a:pPr>
              <a:lnSpc>
                <a:spcPts val="3319"/>
              </a:lnSpc>
            </a:pPr>
            <a:r>
              <a:rPr lang="en-US" sz="1999">
                <a:solidFill>
                  <a:srgbClr val="F4F4F4"/>
                </a:solidFill>
                <a:latin typeface="Nunito Sans Regular"/>
              </a:rPr>
              <a:t>Part 5: Experiments and Analysis of Results</a:t>
            </a:r>
          </a:p>
          <a:p>
            <a:pPr>
              <a:lnSpc>
                <a:spcPts val="3319"/>
              </a:lnSpc>
            </a:pPr>
            <a:r>
              <a:rPr lang="en-US" sz="1999">
                <a:solidFill>
                  <a:srgbClr val="F4F4F4"/>
                </a:solidFill>
                <a:latin typeface="Nunito Sans Regular"/>
              </a:rPr>
              <a:t>Part 6: Conclusion</a:t>
            </a:r>
          </a:p>
        </p:txBody>
      </p:sp>
      <p:sp>
        <p:nvSpPr>
          <p:cNvPr id="13" name="TextBox 13"/>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Machine Learning Project Presentation 2021</a:t>
            </a:r>
          </a:p>
        </p:txBody>
      </p:sp>
      <p:sp>
        <p:nvSpPr>
          <p:cNvPr id="14" name="TextBox 14"/>
          <p:cNvSpPr txBox="1"/>
          <p:nvPr/>
        </p:nvSpPr>
        <p:spPr>
          <a:xfrm>
            <a:off x="539185" y="485452"/>
            <a:ext cx="1153984"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2021</a:t>
            </a:r>
          </a:p>
        </p:txBody>
      </p:sp>
      <p:sp>
        <p:nvSpPr>
          <p:cNvPr id="15" name="TextBox 15"/>
          <p:cNvSpPr txBox="1"/>
          <p:nvPr/>
        </p:nvSpPr>
        <p:spPr>
          <a:xfrm>
            <a:off x="1504133" y="1886319"/>
            <a:ext cx="6135733" cy="203517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Project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rot="5400000">
            <a:off x="6083437" y="5143500"/>
            <a:ext cx="7641044" cy="0"/>
          </a:xfrm>
          <a:prstGeom prst="line">
            <a:avLst/>
          </a:prstGeom>
          <a:ln w="9525" cap="rnd">
            <a:solidFill>
              <a:srgbClr val="F4F4F4"/>
            </a:solidFill>
            <a:prstDash val="solid"/>
            <a:headEnd type="none" w="sm" len="sm"/>
            <a:tailEnd type="none" w="sm" len="sm"/>
          </a:ln>
        </p:spPr>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5" name="AutoShape 5"/>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6" name="Picture 6"/>
          <p:cNvPicPr>
            <a:picLocks noChangeAspect="1"/>
          </p:cNvPicPr>
          <p:nvPr/>
        </p:nvPicPr>
        <p:blipFill>
          <a:blip r:embed="rId4"/>
          <a:srcRect l="1226" t="1049" r="2469"/>
          <a:stretch>
            <a:fillRect/>
          </a:stretch>
        </p:blipFill>
        <p:spPr>
          <a:xfrm>
            <a:off x="0" y="1318215"/>
            <a:ext cx="9899196" cy="6064542"/>
          </a:xfrm>
          <a:prstGeom prst="rect">
            <a:avLst/>
          </a:prstGeom>
        </p:spPr>
      </p:pic>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10831048" y="1780315"/>
            <a:ext cx="6168419" cy="70834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Prediction values plotted using cumulative hazard function</a:t>
            </a:r>
          </a:p>
          <a:p>
            <a:pPr>
              <a:lnSpc>
                <a:spcPts val="8049"/>
              </a:lnSpc>
            </a:pPr>
            <a:endParaRPr lang="en-US" sz="6999" spc="244">
              <a:solidFill>
                <a:srgbClr val="F4F4F4"/>
              </a:solidFill>
              <a:latin typeface="Nunito Sans Black"/>
            </a:endParaRPr>
          </a:p>
        </p:txBody>
      </p:sp>
      <p:sp>
        <p:nvSpPr>
          <p:cNvPr id="10" name="TextBox 10"/>
          <p:cNvSpPr txBox="1"/>
          <p:nvPr/>
        </p:nvSpPr>
        <p:spPr>
          <a:xfrm>
            <a:off x="0" y="7380476"/>
            <a:ext cx="9435803" cy="1558627"/>
          </a:xfrm>
          <a:prstGeom prst="rect">
            <a:avLst/>
          </a:prstGeom>
        </p:spPr>
        <p:txBody>
          <a:bodyPr lIns="0" tIns="0" rIns="0" bIns="0" rtlCol="0" anchor="t">
            <a:spAutoFit/>
          </a:bodyPr>
          <a:lstStyle/>
          <a:p>
            <a:pPr>
              <a:lnSpc>
                <a:spcPts val="3142"/>
              </a:lnSpc>
            </a:pPr>
            <a:r>
              <a:rPr lang="en-US" sz="2244">
                <a:solidFill>
                  <a:srgbClr val="F4F4F4"/>
                </a:solidFill>
                <a:latin typeface="Nunito Sans Regular"/>
              </a:rPr>
              <a:t>Alternatively, we also plotted the predicted cumulative hazard function to measure the total amount of risk that has been accumulated up to time t. </a:t>
            </a:r>
          </a:p>
          <a:p>
            <a:pPr>
              <a:lnSpc>
                <a:spcPts val="3142"/>
              </a:lnSpc>
            </a:pPr>
            <a:endParaRPr lang="en-US" sz="2244">
              <a:solidFill>
                <a:srgbClr val="F4F4F4"/>
              </a:solidFill>
              <a:latin typeface="Nunito Sans Regular"/>
            </a:endParaRPr>
          </a:p>
          <a:p>
            <a:pPr>
              <a:lnSpc>
                <a:spcPts val="3142"/>
              </a:lnSpc>
              <a:spcBef>
                <a:spcPct val="0"/>
              </a:spcBef>
            </a:pPr>
            <a:endParaRPr lang="en-US" sz="2244">
              <a:solidFill>
                <a:srgbClr val="F4F4F4"/>
              </a:solidFill>
              <a:latin typeface="Nunito Sans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6218399" y="-1602333"/>
            <a:ext cx="7213418" cy="3714910"/>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flipH="1">
            <a:off x="12287528" y="7278554"/>
            <a:ext cx="7213418" cy="3714910"/>
          </a:xfrm>
          <a:prstGeom prst="rect">
            <a:avLst/>
          </a:prstGeom>
        </p:spPr>
      </p:pic>
      <p:grpSp>
        <p:nvGrpSpPr>
          <p:cNvPr id="4" name="Group 4"/>
          <p:cNvGrpSpPr/>
          <p:nvPr/>
        </p:nvGrpSpPr>
        <p:grpSpPr>
          <a:xfrm>
            <a:off x="1233780" y="5969207"/>
            <a:ext cx="937572" cy="937572"/>
            <a:chOff x="0" y="0"/>
            <a:chExt cx="1250096" cy="1250096"/>
          </a:xfrm>
        </p:grpSpPr>
        <p:grpSp>
          <p:nvGrpSpPr>
            <p:cNvPr id="5" name="Group 5"/>
            <p:cNvGrpSpPr>
              <a:grpSpLocks noChangeAspect="1"/>
            </p:cNvGrpSpPr>
            <p:nvPr/>
          </p:nvGrpSpPr>
          <p:grpSpPr>
            <a:xfrm>
              <a:off x="0" y="0"/>
              <a:ext cx="1250096" cy="125009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sp>
          <p:nvSpPr>
            <p:cNvPr id="7" name="TextBox 7"/>
            <p:cNvSpPr txBox="1"/>
            <p:nvPr/>
          </p:nvSpPr>
          <p:spPr>
            <a:xfrm>
              <a:off x="87731" y="102290"/>
              <a:ext cx="1074634" cy="1007415"/>
            </a:xfrm>
            <a:prstGeom prst="rect">
              <a:avLst/>
            </a:prstGeom>
          </p:spPr>
          <p:txBody>
            <a:bodyPr lIns="0" tIns="0" rIns="0" bIns="0" rtlCol="0" anchor="t">
              <a:spAutoFit/>
            </a:bodyPr>
            <a:lstStyle/>
            <a:p>
              <a:pPr algn="ctr">
                <a:lnSpc>
                  <a:spcPts val="6239"/>
                </a:lnSpc>
              </a:pPr>
              <a:r>
                <a:rPr lang="en-US" sz="4800">
                  <a:solidFill>
                    <a:srgbClr val="000000"/>
                  </a:solidFill>
                  <a:latin typeface="Prompt Bold"/>
                </a:rPr>
                <a:t>1</a:t>
              </a:r>
            </a:p>
          </p:txBody>
        </p:sp>
      </p:grpSp>
      <p:grpSp>
        <p:nvGrpSpPr>
          <p:cNvPr id="8" name="Group 8"/>
          <p:cNvGrpSpPr/>
          <p:nvPr/>
        </p:nvGrpSpPr>
        <p:grpSpPr>
          <a:xfrm>
            <a:off x="1233780" y="7829990"/>
            <a:ext cx="937572" cy="937572"/>
            <a:chOff x="0" y="0"/>
            <a:chExt cx="1250096" cy="1250096"/>
          </a:xfrm>
        </p:grpSpPr>
        <p:grpSp>
          <p:nvGrpSpPr>
            <p:cNvPr id="9" name="Group 9"/>
            <p:cNvGrpSpPr>
              <a:grpSpLocks noChangeAspect="1"/>
            </p:cNvGrpSpPr>
            <p:nvPr/>
          </p:nvGrpSpPr>
          <p:grpSpPr>
            <a:xfrm>
              <a:off x="0" y="0"/>
              <a:ext cx="1250096" cy="125009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sp>
          <p:nvSpPr>
            <p:cNvPr id="11" name="TextBox 11"/>
            <p:cNvSpPr txBox="1"/>
            <p:nvPr/>
          </p:nvSpPr>
          <p:spPr>
            <a:xfrm>
              <a:off x="87731" y="102290"/>
              <a:ext cx="1074634" cy="1007415"/>
            </a:xfrm>
            <a:prstGeom prst="rect">
              <a:avLst/>
            </a:prstGeom>
          </p:spPr>
          <p:txBody>
            <a:bodyPr lIns="0" tIns="0" rIns="0" bIns="0" rtlCol="0" anchor="t">
              <a:spAutoFit/>
            </a:bodyPr>
            <a:lstStyle/>
            <a:p>
              <a:pPr algn="ctr">
                <a:lnSpc>
                  <a:spcPts val="6239"/>
                </a:lnSpc>
              </a:pPr>
              <a:r>
                <a:rPr lang="en-US" sz="4800">
                  <a:solidFill>
                    <a:srgbClr val="000000"/>
                  </a:solidFill>
                  <a:latin typeface="Prompt Bold"/>
                </a:rPr>
                <a:t>2</a:t>
              </a:r>
            </a:p>
          </p:txBody>
        </p:sp>
      </p:grpSp>
      <p:sp>
        <p:nvSpPr>
          <p:cNvPr id="12" name="TextBox 12"/>
          <p:cNvSpPr txBox="1"/>
          <p:nvPr/>
        </p:nvSpPr>
        <p:spPr>
          <a:xfrm>
            <a:off x="1233780" y="1556657"/>
            <a:ext cx="9804347" cy="3882170"/>
          </a:xfrm>
          <a:prstGeom prst="rect">
            <a:avLst/>
          </a:prstGeom>
        </p:spPr>
        <p:txBody>
          <a:bodyPr lIns="0" tIns="0" rIns="0" bIns="0" rtlCol="0" anchor="t">
            <a:spAutoFit/>
          </a:bodyPr>
          <a:lstStyle/>
          <a:p>
            <a:pPr algn="l">
              <a:lnSpc>
                <a:spcPts val="10400"/>
              </a:lnSpc>
            </a:pPr>
            <a:r>
              <a:rPr lang="en-US" sz="8000">
                <a:solidFill>
                  <a:srgbClr val="FFFFFF"/>
                </a:solidFill>
                <a:latin typeface="Prompt Bold"/>
              </a:rPr>
              <a:t>Permutation-based Feature Importance</a:t>
            </a:r>
          </a:p>
        </p:txBody>
      </p:sp>
      <p:sp>
        <p:nvSpPr>
          <p:cNvPr id="13" name="TextBox 13"/>
          <p:cNvSpPr txBox="1"/>
          <p:nvPr/>
        </p:nvSpPr>
        <p:spPr>
          <a:xfrm>
            <a:off x="2991680" y="6140073"/>
            <a:ext cx="6453439" cy="538689"/>
          </a:xfrm>
          <a:prstGeom prst="rect">
            <a:avLst/>
          </a:prstGeom>
        </p:spPr>
        <p:txBody>
          <a:bodyPr lIns="0" tIns="0" rIns="0" bIns="0" rtlCol="0" anchor="t">
            <a:spAutoFit/>
          </a:bodyPr>
          <a:lstStyle/>
          <a:p>
            <a:pPr algn="l">
              <a:lnSpc>
                <a:spcPts val="4480"/>
              </a:lnSpc>
            </a:pPr>
            <a:r>
              <a:rPr lang="en-US" sz="3200">
                <a:solidFill>
                  <a:srgbClr val="FFFFFF"/>
                </a:solidFill>
                <a:latin typeface="Prompt Light"/>
              </a:rPr>
              <a:t>High blood pressure </a:t>
            </a:r>
          </a:p>
        </p:txBody>
      </p:sp>
      <p:sp>
        <p:nvSpPr>
          <p:cNvPr id="14" name="TextBox 14"/>
          <p:cNvSpPr txBox="1"/>
          <p:nvPr/>
        </p:nvSpPr>
        <p:spPr>
          <a:xfrm>
            <a:off x="2991680" y="8000856"/>
            <a:ext cx="6453439" cy="538689"/>
          </a:xfrm>
          <a:prstGeom prst="rect">
            <a:avLst/>
          </a:prstGeom>
        </p:spPr>
        <p:txBody>
          <a:bodyPr lIns="0" tIns="0" rIns="0" bIns="0" rtlCol="0" anchor="t">
            <a:spAutoFit/>
          </a:bodyPr>
          <a:lstStyle/>
          <a:p>
            <a:pPr algn="l">
              <a:lnSpc>
                <a:spcPts val="4480"/>
              </a:lnSpc>
            </a:pPr>
            <a:r>
              <a:rPr lang="en-US" sz="3200">
                <a:solidFill>
                  <a:srgbClr val="FFFFFF"/>
                </a:solidFill>
                <a:latin typeface="Prompt Light"/>
              </a:rPr>
              <a:t>Serum creatinine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4781156" y="975020"/>
            <a:ext cx="7213418" cy="3714910"/>
          </a:xfrm>
          <a:prstGeom prst="rect">
            <a:avLst/>
          </a:prstGeom>
        </p:spPr>
      </p:pic>
      <p:pic>
        <p:nvPicPr>
          <p:cNvPr id="3" name="Picture 3"/>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32183" y="5543390"/>
            <a:ext cx="7213418" cy="3714910"/>
          </a:xfrm>
          <a:prstGeom prst="rect">
            <a:avLst/>
          </a:prstGeom>
        </p:spPr>
      </p:pic>
      <p:sp>
        <p:nvSpPr>
          <p:cNvPr id="4" name="AutoShape 4"/>
          <p:cNvSpPr/>
          <p:nvPr/>
        </p:nvSpPr>
        <p:spPr>
          <a:xfrm>
            <a:off x="9247726" y="-381168"/>
            <a:ext cx="9040274" cy="10668168"/>
          </a:xfrm>
          <a:prstGeom prst="rect">
            <a:avLst/>
          </a:prstGeom>
          <a:solidFill>
            <a:srgbClr val="000000"/>
          </a:solidFill>
        </p:spPr>
      </p:sp>
      <p:sp>
        <p:nvSpPr>
          <p:cNvPr id="5" name="TextBox 5"/>
          <p:cNvSpPr txBox="1"/>
          <p:nvPr/>
        </p:nvSpPr>
        <p:spPr>
          <a:xfrm>
            <a:off x="9404284" y="3252169"/>
            <a:ext cx="8727158" cy="4553866"/>
          </a:xfrm>
          <a:prstGeom prst="rect">
            <a:avLst/>
          </a:prstGeom>
        </p:spPr>
        <p:txBody>
          <a:bodyPr lIns="0" tIns="0" rIns="0" bIns="0" rtlCol="0" anchor="t">
            <a:spAutoFit/>
          </a:bodyPr>
          <a:lstStyle/>
          <a:p>
            <a:pPr algn="ctr">
              <a:lnSpc>
                <a:spcPts val="2599"/>
              </a:lnSpc>
            </a:pPr>
            <a:r>
              <a:rPr lang="en-US" sz="1856">
                <a:solidFill>
                  <a:srgbClr val="FFFFFF"/>
                </a:solidFill>
                <a:latin typeface="Prompt Light"/>
              </a:rPr>
              <a:t>To check the biggest impact on predictions by the features we have used, we analyzed Permutation-based Feature Importance.  The Feature permutation importance is a model-agnostic global explanation method that provides insights into a machine learning model’s behavior. It estimates and ranks feature importance based on the impact each feature has on the trained machine learning model’s predictions.</a:t>
            </a:r>
          </a:p>
          <a:p>
            <a:pPr algn="ctr">
              <a:lnSpc>
                <a:spcPts val="2599"/>
              </a:lnSpc>
            </a:pPr>
            <a:r>
              <a:rPr lang="en-US" sz="1856">
                <a:solidFill>
                  <a:srgbClr val="FFFFFF"/>
                </a:solidFill>
                <a:latin typeface="Prompt Light"/>
              </a:rPr>
              <a:t>When interpreting Permutation importances the values towards the top are the most important features in the table generated by it, and those towards the bottom matter least.</a:t>
            </a:r>
          </a:p>
          <a:p>
            <a:pPr algn="ctr">
              <a:lnSpc>
                <a:spcPts val="2599"/>
              </a:lnSpc>
            </a:pPr>
            <a:r>
              <a:rPr lang="en-US" sz="1856">
                <a:solidFill>
                  <a:srgbClr val="FFFFFF"/>
                </a:solidFill>
                <a:latin typeface="Prompt Light"/>
              </a:rPr>
              <a:t>The result showed us that the high blood pressure is by far the most important feature. If its relationship to survival time is removed (by random shuffling), the concordance index on the test data drops on average by 0.1193 points.</a:t>
            </a:r>
          </a:p>
          <a:p>
            <a:pPr algn="ctr">
              <a:lnSpc>
                <a:spcPts val="2599"/>
              </a:lnSpc>
            </a:pPr>
            <a:endParaRPr lang="en-US" sz="1856">
              <a:solidFill>
                <a:srgbClr val="FFFFFF"/>
              </a:solidFill>
              <a:latin typeface="Prompt Light"/>
            </a:endParaRPr>
          </a:p>
        </p:txBody>
      </p:sp>
      <p:sp>
        <p:nvSpPr>
          <p:cNvPr id="6" name="TextBox 6"/>
          <p:cNvSpPr txBox="1"/>
          <p:nvPr/>
        </p:nvSpPr>
        <p:spPr>
          <a:xfrm>
            <a:off x="2839518" y="2889658"/>
            <a:ext cx="3886410" cy="4586744"/>
          </a:xfrm>
          <a:prstGeom prst="rect">
            <a:avLst/>
          </a:prstGeom>
        </p:spPr>
        <p:txBody>
          <a:bodyPr lIns="0" tIns="0" rIns="0" bIns="0" rtlCol="0" anchor="t">
            <a:spAutoFit/>
          </a:bodyPr>
          <a:lstStyle/>
          <a:p>
            <a:pPr algn="ctr">
              <a:lnSpc>
                <a:spcPts val="18200"/>
              </a:lnSpc>
            </a:pPr>
            <a:r>
              <a:rPr lang="en-US" sz="14000">
                <a:solidFill>
                  <a:srgbClr val="000000"/>
                </a:solidFill>
                <a:latin typeface="Prompt Bold"/>
              </a:rPr>
              <a:t>0.1193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25762" y="7954754"/>
            <a:ext cx="7213418" cy="3714910"/>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2578009" y="319982"/>
            <a:ext cx="7213418" cy="3714910"/>
          </a:xfrm>
          <a:prstGeom prst="rect">
            <a:avLst/>
          </a:prstGeom>
        </p:spPr>
      </p:pic>
      <p:pic>
        <p:nvPicPr>
          <p:cNvPr id="4" name="Picture 4"/>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148400" y="1786965"/>
            <a:ext cx="7213418" cy="3714910"/>
          </a:xfrm>
          <a:prstGeom prst="rect">
            <a:avLst/>
          </a:prstGeom>
        </p:spPr>
      </p:pic>
      <p:sp>
        <p:nvSpPr>
          <p:cNvPr id="5" name="TextBox 5"/>
          <p:cNvSpPr txBox="1"/>
          <p:nvPr/>
        </p:nvSpPr>
        <p:spPr>
          <a:xfrm>
            <a:off x="1028700" y="3229814"/>
            <a:ext cx="9443989" cy="6384384"/>
          </a:xfrm>
          <a:prstGeom prst="rect">
            <a:avLst/>
          </a:prstGeom>
        </p:spPr>
        <p:txBody>
          <a:bodyPr lIns="0" tIns="0" rIns="0" bIns="0" rtlCol="0" anchor="t">
            <a:spAutoFit/>
          </a:bodyPr>
          <a:lstStyle/>
          <a:p>
            <a:pPr algn="l">
              <a:lnSpc>
                <a:spcPts val="16900"/>
              </a:lnSpc>
            </a:pPr>
            <a:r>
              <a:rPr lang="en-US" sz="12999">
                <a:solidFill>
                  <a:srgbClr val="FFFFFF"/>
                </a:solidFill>
                <a:latin typeface="Prompt Bold"/>
              </a:rPr>
              <a:t>Ana</a:t>
            </a:r>
            <a:r>
              <a:rPr lang="en-US" sz="13000">
                <a:solidFill>
                  <a:srgbClr val="FFFFFF"/>
                </a:solidFill>
                <a:latin typeface="Prompt Bold"/>
              </a:rPr>
              <a:t>lyzing the results:</a:t>
            </a:r>
          </a:p>
          <a:p>
            <a:pPr algn="l">
              <a:lnSpc>
                <a:spcPts val="16900"/>
              </a:lnSpc>
            </a:pPr>
            <a:endParaRPr lang="en-US" sz="13000">
              <a:solidFill>
                <a:srgbClr val="FFFFFF"/>
              </a:solidFill>
              <a:latin typeface="Prompt Bold"/>
            </a:endParaRPr>
          </a:p>
        </p:txBody>
      </p:sp>
      <p:sp>
        <p:nvSpPr>
          <p:cNvPr id="6" name="TextBox 6"/>
          <p:cNvSpPr txBox="1"/>
          <p:nvPr/>
        </p:nvSpPr>
        <p:spPr>
          <a:xfrm>
            <a:off x="1038225" y="971550"/>
            <a:ext cx="8639803" cy="538689"/>
          </a:xfrm>
          <a:prstGeom prst="rect">
            <a:avLst/>
          </a:prstGeom>
        </p:spPr>
        <p:txBody>
          <a:bodyPr lIns="0" tIns="0" rIns="0" bIns="0" rtlCol="0" anchor="t">
            <a:spAutoFit/>
          </a:bodyPr>
          <a:lstStyle/>
          <a:p>
            <a:pPr algn="l">
              <a:lnSpc>
                <a:spcPts val="4479"/>
              </a:lnSpc>
            </a:pPr>
            <a:r>
              <a:rPr lang="en-US" sz="3200">
                <a:solidFill>
                  <a:srgbClr val="FFFFFF"/>
                </a:solidFill>
                <a:latin typeface="Prompt Light"/>
              </a:rPr>
              <a:t>Machine Learning Project Presentation 2021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511124" y="764344"/>
            <a:ext cx="9631486"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Analyzing results:</a:t>
            </a:r>
          </a:p>
        </p:txBody>
      </p:sp>
      <p:sp>
        <p:nvSpPr>
          <p:cNvPr id="3" name="AutoShape 3"/>
          <p:cNvSpPr/>
          <p:nvPr/>
        </p:nvSpPr>
        <p:spPr>
          <a:xfrm>
            <a:off x="0" y="2460157"/>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5" name="TextBox 5"/>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6" name="TextBox 6"/>
          <p:cNvSpPr txBox="1"/>
          <p:nvPr/>
        </p:nvSpPr>
        <p:spPr>
          <a:xfrm>
            <a:off x="0" y="3007767"/>
            <a:ext cx="18288000" cy="6250533"/>
          </a:xfrm>
          <a:prstGeom prst="rect">
            <a:avLst/>
          </a:prstGeom>
        </p:spPr>
        <p:txBody>
          <a:bodyPr lIns="0" tIns="0" rIns="0" bIns="0" rtlCol="0" anchor="t">
            <a:spAutoFit/>
          </a:bodyPr>
          <a:lstStyle/>
          <a:p>
            <a:pPr marL="592587" lvl="1" indent="-296293">
              <a:lnSpc>
                <a:spcPts val="4117"/>
              </a:lnSpc>
              <a:buFont typeface="Arial"/>
              <a:buChar char="•"/>
            </a:pPr>
            <a:r>
              <a:rPr lang="en-US" sz="2744" dirty="0">
                <a:solidFill>
                  <a:srgbClr val="F4F4F4"/>
                </a:solidFill>
                <a:latin typeface="Nunito Sans Regular"/>
              </a:rPr>
              <a:t>The statistical analysis of our project </a:t>
            </a:r>
            <a:r>
              <a:rPr lang="en-US" sz="2744" dirty="0" smtClean="0">
                <a:solidFill>
                  <a:srgbClr val="F4F4F4"/>
                </a:solidFill>
                <a:latin typeface="Nunito Sans Regular"/>
              </a:rPr>
              <a:t>identified</a:t>
            </a:r>
            <a:r>
              <a:rPr lang="en-US" sz="1646" dirty="0" smtClean="0">
                <a:solidFill>
                  <a:srgbClr val="F4F4F4"/>
                </a:solidFill>
                <a:latin typeface="Arimo"/>
              </a:rPr>
              <a:t>, </a:t>
            </a:r>
            <a:r>
              <a:rPr lang="en-US" sz="2750" dirty="0" smtClean="0">
                <a:solidFill>
                  <a:srgbClr val="F4F4F4"/>
                </a:solidFill>
                <a:latin typeface="Arimo"/>
              </a:rPr>
              <a:t>EF</a:t>
            </a:r>
            <a:r>
              <a:rPr lang="en-US" sz="2750" dirty="0" smtClean="0">
                <a:solidFill>
                  <a:srgbClr val="F4F4F4"/>
                </a:solidFill>
                <a:latin typeface="Arimo"/>
              </a:rPr>
              <a:t>, </a:t>
            </a:r>
            <a:r>
              <a:rPr lang="en-US" sz="2750" dirty="0">
                <a:solidFill>
                  <a:srgbClr val="F4F4F4"/>
                </a:solidFill>
                <a:latin typeface="Arimo"/>
              </a:rPr>
              <a:t>creatinine, sodium</a:t>
            </a:r>
            <a:r>
              <a:rPr lang="en-US" sz="2744" dirty="0">
                <a:solidFill>
                  <a:srgbClr val="F4F4F4"/>
                </a:solidFill>
                <a:latin typeface="Nunito Sans Regular"/>
              </a:rPr>
              <a:t>, </a:t>
            </a:r>
            <a:r>
              <a:rPr lang="en-US" sz="2744" dirty="0" err="1">
                <a:solidFill>
                  <a:srgbClr val="F4F4F4"/>
                </a:solidFill>
                <a:latin typeface="Nunito Sans Regular"/>
              </a:rPr>
              <a:t>anaemia</a:t>
            </a:r>
            <a:r>
              <a:rPr lang="en-US" sz="2744" dirty="0">
                <a:solidFill>
                  <a:srgbClr val="F4F4F4"/>
                </a:solidFill>
                <a:latin typeface="Nunito Sans Regular"/>
              </a:rPr>
              <a:t> and BP as the significant variables affecting the likelihood of mortality among heart failure patients .</a:t>
            </a:r>
          </a:p>
          <a:p>
            <a:pPr marL="592587" lvl="1" indent="-296293">
              <a:lnSpc>
                <a:spcPts val="4117"/>
              </a:lnSpc>
              <a:buFont typeface="Arial"/>
              <a:buChar char="•"/>
            </a:pPr>
            <a:r>
              <a:rPr lang="en-US" sz="2744" dirty="0">
                <a:solidFill>
                  <a:srgbClr val="F4F4F4"/>
                </a:solidFill>
                <a:latin typeface="Nunito Sans Regular"/>
              </a:rPr>
              <a:t>The experimentation that we did for selecting different values for number of trees to be used showed us that having 1000 trees resulted in less concordance index as compared to selecting 240 trees. </a:t>
            </a:r>
          </a:p>
          <a:p>
            <a:pPr marL="592587" lvl="1" indent="-296293">
              <a:lnSpc>
                <a:spcPts val="4117"/>
              </a:lnSpc>
              <a:buFont typeface="Arial"/>
              <a:buChar char="•"/>
            </a:pPr>
            <a:r>
              <a:rPr lang="en-US" sz="2744" dirty="0">
                <a:solidFill>
                  <a:srgbClr val="F4F4F4"/>
                </a:solidFill>
                <a:latin typeface="Nunito Sans Regular"/>
              </a:rPr>
              <a:t>Additionally, when we considered the predict survival function to visualize the values, it showed that the biggest difference occurs roughly within the first 125 days.</a:t>
            </a:r>
          </a:p>
          <a:p>
            <a:pPr marL="592587" lvl="1" indent="-296293">
              <a:lnSpc>
                <a:spcPts val="4117"/>
              </a:lnSpc>
              <a:buFont typeface="Arial"/>
              <a:buChar char="•"/>
            </a:pPr>
            <a:r>
              <a:rPr lang="en-US" sz="2744" dirty="0">
                <a:solidFill>
                  <a:srgbClr val="F4F4F4"/>
                </a:solidFill>
                <a:latin typeface="Nunito Sans Regular"/>
              </a:rPr>
              <a:t>With some deep analyzing of the results, we came to find out that the patient with highest risk score of 173.9 in the dataset didn’t have diabetes and the main reasons behind the high-risk score could have been his age of 80 and the presence of high blood pressure.</a:t>
            </a:r>
          </a:p>
          <a:p>
            <a:pPr>
              <a:lnSpc>
                <a:spcPts val="4117"/>
              </a:lnSpc>
            </a:pPr>
            <a:endParaRPr lang="en-US" sz="2744" dirty="0">
              <a:solidFill>
                <a:srgbClr val="F4F4F4"/>
              </a:solidFill>
              <a:latin typeface="Nunito Sans Regular"/>
            </a:endParaRPr>
          </a:p>
          <a:p>
            <a:pPr>
              <a:lnSpc>
                <a:spcPts val="4117"/>
              </a:lnSpc>
            </a:pPr>
            <a:endParaRPr lang="en-US" sz="2744" dirty="0">
              <a:solidFill>
                <a:srgbClr val="F4F4F4"/>
              </a:solidFill>
              <a:latin typeface="Nunito Sans Regular"/>
            </a:endParaRPr>
          </a:p>
          <a:p>
            <a:pPr>
              <a:lnSpc>
                <a:spcPts val="4117"/>
              </a:lnSpc>
            </a:pPr>
            <a:endParaRPr lang="en-US" sz="2744" dirty="0">
              <a:solidFill>
                <a:srgbClr val="F4F4F4"/>
              </a:solidFill>
              <a:latin typeface="Nunito Sans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511124" y="764344"/>
            <a:ext cx="9631486"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Analyzing results:</a:t>
            </a:r>
          </a:p>
        </p:txBody>
      </p:sp>
      <p:sp>
        <p:nvSpPr>
          <p:cNvPr id="3" name="AutoShape 3"/>
          <p:cNvSpPr/>
          <p:nvPr/>
        </p:nvSpPr>
        <p:spPr>
          <a:xfrm>
            <a:off x="0" y="2460157"/>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5" name="TextBox 5"/>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6" name="TextBox 6"/>
          <p:cNvSpPr txBox="1"/>
          <p:nvPr/>
        </p:nvSpPr>
        <p:spPr>
          <a:xfrm>
            <a:off x="0" y="3440435"/>
            <a:ext cx="18288000" cy="5205636"/>
          </a:xfrm>
          <a:prstGeom prst="rect">
            <a:avLst/>
          </a:prstGeom>
        </p:spPr>
        <p:txBody>
          <a:bodyPr lIns="0" tIns="0" rIns="0" bIns="0" rtlCol="0" anchor="t">
            <a:spAutoFit/>
          </a:bodyPr>
          <a:lstStyle/>
          <a:p>
            <a:pPr marL="592587" lvl="1" indent="-296293">
              <a:lnSpc>
                <a:spcPts val="4117"/>
              </a:lnSpc>
              <a:buFont typeface="Arial"/>
              <a:buChar char="•"/>
            </a:pPr>
            <a:r>
              <a:rPr lang="en-US" sz="2744" dirty="0">
                <a:solidFill>
                  <a:srgbClr val="F4F4F4"/>
                </a:solidFill>
                <a:latin typeface="Nunito Sans Regular"/>
              </a:rPr>
              <a:t>The findings that seem surprising are non-significance of smoking and diabetes. However, similar results concern</a:t>
            </a:r>
            <a:r>
              <a:rPr lang="en-US" sz="2700" dirty="0">
                <a:solidFill>
                  <a:srgbClr val="F4F4F4"/>
                </a:solidFill>
                <a:latin typeface="Arimo"/>
              </a:rPr>
              <a:t>ing diabetes and smoking have been reported in other related studies </a:t>
            </a:r>
            <a:r>
              <a:rPr lang="en-US" sz="2744" dirty="0">
                <a:solidFill>
                  <a:srgbClr val="F4F4F4"/>
                </a:solidFill>
                <a:latin typeface="Nunito Sans Regular"/>
              </a:rPr>
              <a:t>as well. The reason behind may be smoking and diabetes are basically causes of heart problem at initial stages. We were only concerned with patients of New York Heart Association (NYHA) class III and IV which are advanced stages of heart failure. Up to these stages, these factors (diabetes and smoking) may probably be controlled by medications and hence these factors do not have significant effect on deaths due to heart failure in class III and IV.</a:t>
            </a:r>
          </a:p>
          <a:p>
            <a:pPr>
              <a:lnSpc>
                <a:spcPts val="4117"/>
              </a:lnSpc>
            </a:pPr>
            <a:endParaRPr lang="en-US" sz="2744" dirty="0">
              <a:solidFill>
                <a:srgbClr val="F4F4F4"/>
              </a:solidFill>
              <a:latin typeface="Nunito Sans Regular"/>
            </a:endParaRPr>
          </a:p>
          <a:p>
            <a:pPr>
              <a:lnSpc>
                <a:spcPts val="4117"/>
              </a:lnSpc>
            </a:pPr>
            <a:endParaRPr lang="en-US" sz="2744" dirty="0">
              <a:solidFill>
                <a:srgbClr val="F4F4F4"/>
              </a:solidFill>
              <a:latin typeface="Nunito Sans Regular"/>
            </a:endParaRPr>
          </a:p>
          <a:p>
            <a:pPr>
              <a:lnSpc>
                <a:spcPts val="4117"/>
              </a:lnSpc>
            </a:pPr>
            <a:endParaRPr lang="en-US" sz="2744" dirty="0">
              <a:solidFill>
                <a:srgbClr val="F4F4F4"/>
              </a:solidFill>
              <a:latin typeface="Nunito Sans Regular"/>
            </a:endParaRPr>
          </a:p>
          <a:p>
            <a:pPr>
              <a:lnSpc>
                <a:spcPts val="4117"/>
              </a:lnSpc>
            </a:pPr>
            <a:endParaRPr lang="en-US" sz="2744" dirty="0">
              <a:solidFill>
                <a:srgbClr val="F4F4F4"/>
              </a:solidFill>
              <a:latin typeface="Nunito Sans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0" y="3487123"/>
            <a:ext cx="1689063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6890630" cy="0"/>
          </a:xfrm>
          <a:prstGeom prst="line">
            <a:avLst/>
          </a:prstGeom>
          <a:ln w="9525" cap="rnd">
            <a:solidFill>
              <a:srgbClr val="F4F4F4"/>
            </a:solidFill>
            <a:prstDash val="solid"/>
            <a:headEnd type="none" w="sm" len="sm"/>
            <a:tailEnd type="none" w="sm" len="sm"/>
          </a:ln>
        </p:spPr>
      </p:sp>
      <p:sp>
        <p:nvSpPr>
          <p:cNvPr id="5" name="AutoShape 5"/>
          <p:cNvSpPr/>
          <p:nvPr/>
        </p:nvSpPr>
        <p:spPr>
          <a:xfrm rot="5400000">
            <a:off x="7109080" y="6227954"/>
            <a:ext cx="5472137" cy="0"/>
          </a:xfrm>
          <a:prstGeom prst="line">
            <a:avLst/>
          </a:prstGeom>
          <a:ln w="9525" cap="rnd">
            <a:solidFill>
              <a:srgbClr val="F4F4F4"/>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7" name="AutoShape 7"/>
          <p:cNvSpPr/>
          <p:nvPr/>
        </p:nvSpPr>
        <p:spPr>
          <a:xfrm rot="5400000">
            <a:off x="12406238" y="5802608"/>
            <a:ext cx="8959260" cy="0"/>
          </a:xfrm>
          <a:prstGeom prst="line">
            <a:avLst/>
          </a:prstGeom>
          <a:ln w="9525" cap="rnd">
            <a:solidFill>
              <a:srgbClr val="F4F4F4"/>
            </a:solidFill>
            <a:prstDash val="solid"/>
            <a:headEnd type="none" w="sm" len="sm"/>
            <a:tailEnd type="none" w="sm" len="sm"/>
          </a:ln>
        </p:spPr>
      </p:sp>
      <p:grpSp>
        <p:nvGrpSpPr>
          <p:cNvPr id="8" name="Group 8"/>
          <p:cNvGrpSpPr/>
          <p:nvPr/>
        </p:nvGrpSpPr>
        <p:grpSpPr>
          <a:xfrm>
            <a:off x="17421440" y="9496827"/>
            <a:ext cx="350080" cy="134302"/>
            <a:chOff x="0" y="0"/>
            <a:chExt cx="1118932" cy="429260"/>
          </a:xfrm>
        </p:grpSpPr>
        <p:sp>
          <p:nvSpPr>
            <p:cNvPr id="9" name="Freeform 9"/>
            <p:cNvSpPr/>
            <p:nvPr/>
          </p:nvSpPr>
          <p:spPr>
            <a:xfrm>
              <a:off x="0" y="-5080"/>
              <a:ext cx="1118932" cy="434340"/>
            </a:xfrm>
            <a:custGeom>
              <a:avLst/>
              <a:gdLst/>
              <a:ahLst/>
              <a:cxnLst/>
              <a:rect l="l" t="t" r="r" b="b"/>
              <a:pathLst>
                <a:path w="1118932" h="434340">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F4F4F4"/>
            </a:solidFill>
          </p:spPr>
        </p:sp>
      </p:grpSp>
      <p:pic>
        <p:nvPicPr>
          <p:cNvPr id="10" name="Picture 10"/>
          <p:cNvPicPr>
            <a:picLocks noChangeAspect="1"/>
          </p:cNvPicPr>
          <p:nvPr/>
        </p:nvPicPr>
        <p:blipFill>
          <a:blip r:embed="rId4"/>
          <a:srcRect r="2698"/>
          <a:stretch>
            <a:fillRect/>
          </a:stretch>
        </p:blipFill>
        <p:spPr>
          <a:xfrm>
            <a:off x="9835006" y="3528153"/>
            <a:ext cx="7046100" cy="5431106"/>
          </a:xfrm>
          <a:prstGeom prst="rect">
            <a:avLst/>
          </a:prstGeom>
        </p:spPr>
      </p:pic>
      <p:sp>
        <p:nvSpPr>
          <p:cNvPr id="11" name="TextBox 11"/>
          <p:cNvSpPr txBox="1"/>
          <p:nvPr/>
        </p:nvSpPr>
        <p:spPr>
          <a:xfrm>
            <a:off x="539185" y="3748156"/>
            <a:ext cx="8901428" cy="4552950"/>
          </a:xfrm>
          <a:prstGeom prst="rect">
            <a:avLst/>
          </a:prstGeom>
        </p:spPr>
        <p:txBody>
          <a:bodyPr lIns="0" tIns="0" rIns="0" bIns="0" rtlCol="0" anchor="t">
            <a:spAutoFit/>
          </a:bodyPr>
          <a:lstStyle/>
          <a:p>
            <a:pPr marL="431801" lvl="1" indent="-215900">
              <a:lnSpc>
                <a:spcPts val="3000"/>
              </a:lnSpc>
              <a:buFont typeface="Arial"/>
              <a:buChar char="•"/>
            </a:pPr>
            <a:r>
              <a:rPr lang="en-US" sz="2000">
                <a:solidFill>
                  <a:srgbClr val="F4F4F4"/>
                </a:solidFill>
                <a:latin typeface="Nunito Sans Regular"/>
              </a:rPr>
              <a:t>It can be concluded that growing age, renal dysfunction (having serum creatinine greater than its normal level 1.5), high BP, presence of anaemia and lower values of ejection fraction (EF) are the key factors contributing towards increased risk of mortality among heart failure patients</a:t>
            </a:r>
          </a:p>
          <a:p>
            <a:pPr marL="431801" lvl="1" indent="-215900">
              <a:lnSpc>
                <a:spcPts val="3000"/>
              </a:lnSpc>
              <a:buFont typeface="Arial"/>
              <a:buChar char="•"/>
            </a:pPr>
            <a:r>
              <a:rPr lang="en-US" sz="2000">
                <a:solidFill>
                  <a:srgbClr val="F4F4F4"/>
                </a:solidFill>
                <a:latin typeface="Nunito Sans Regular"/>
              </a:rPr>
              <a:t>Increased level of serum sodium can reduce the odds of death</a:t>
            </a:r>
          </a:p>
          <a:p>
            <a:pPr marL="431801" lvl="1" indent="-215900">
              <a:lnSpc>
                <a:spcPts val="3000"/>
              </a:lnSpc>
              <a:buFont typeface="Arial"/>
              <a:buChar char="•"/>
            </a:pPr>
            <a:r>
              <a:rPr lang="en-US" sz="2000">
                <a:solidFill>
                  <a:srgbClr val="F4F4F4"/>
                </a:solidFill>
                <a:latin typeface="Nunito Sans Regular"/>
              </a:rPr>
              <a:t>No significant differences were found due to smoking status, diabetes and gender of patients.</a:t>
            </a:r>
          </a:p>
          <a:p>
            <a:pPr marL="431801" lvl="1" indent="-215900">
              <a:lnSpc>
                <a:spcPts val="3000"/>
              </a:lnSpc>
              <a:buFont typeface="Arial"/>
              <a:buChar char="•"/>
            </a:pPr>
            <a:r>
              <a:rPr lang="en-US" sz="2000">
                <a:solidFill>
                  <a:srgbClr val="F4F4F4"/>
                </a:solidFill>
                <a:latin typeface="Nunito Sans Regular"/>
              </a:rPr>
              <a:t>As a limitation of our present study, we have to report the small size of the dataset (299 patients): a larger dataset would have permitted us to obtain more reliable results</a:t>
            </a:r>
          </a:p>
          <a:p>
            <a:pPr marL="431801" lvl="1" indent="-215900">
              <a:lnSpc>
                <a:spcPts val="3000"/>
              </a:lnSpc>
              <a:buFont typeface="Arial"/>
              <a:buChar char="•"/>
            </a:pPr>
            <a:r>
              <a:rPr lang="en-US" sz="2000">
                <a:solidFill>
                  <a:srgbClr val="F4F4F4"/>
                </a:solidFill>
                <a:latin typeface="Nunito Sans Regular"/>
              </a:rPr>
              <a:t>Regarding future developments, we plan to apply machine learning to alternative datasets of cardiovascular heart diseases and other illnesses</a:t>
            </a:r>
          </a:p>
        </p:txBody>
      </p:sp>
      <p:sp>
        <p:nvSpPr>
          <p:cNvPr id="12" name="TextBox 12"/>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13" name="TextBox 13"/>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14" name="TextBox 14"/>
          <p:cNvSpPr txBox="1"/>
          <p:nvPr/>
        </p:nvSpPr>
        <p:spPr>
          <a:xfrm>
            <a:off x="1407363" y="1893128"/>
            <a:ext cx="7293531"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Conclusion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6621512" y="6789647"/>
            <a:ext cx="5044976" cy="31337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429167" y="180975"/>
            <a:ext cx="6040487"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Highlights</a:t>
            </a:r>
          </a:p>
        </p:txBody>
      </p:sp>
      <p:sp>
        <p:nvSpPr>
          <p:cNvPr id="3" name="TextBox 3"/>
          <p:cNvSpPr txBox="1"/>
          <p:nvPr/>
        </p:nvSpPr>
        <p:spPr>
          <a:xfrm>
            <a:off x="9139238" y="4657090"/>
            <a:ext cx="9525" cy="877570"/>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429167" y="3085057"/>
            <a:ext cx="17332851" cy="5381234"/>
          </a:xfrm>
          <a:prstGeom prst="rect">
            <a:avLst/>
          </a:prstGeom>
        </p:spPr>
        <p:txBody>
          <a:bodyPr lIns="0" tIns="0" rIns="0" bIns="0" rtlCol="0" anchor="t">
            <a:spAutoFit/>
          </a:bodyPr>
          <a:lstStyle/>
          <a:p>
            <a:pPr marL="731987" lvl="1" indent="-365993" algn="ctr">
              <a:lnSpc>
                <a:spcPts val="4746"/>
              </a:lnSpc>
              <a:buFont typeface="Arial"/>
              <a:buChar char="•"/>
            </a:pPr>
            <a:r>
              <a:rPr lang="en-US" sz="3390">
                <a:solidFill>
                  <a:srgbClr val="FFFFFF"/>
                </a:solidFill>
                <a:latin typeface="Open Sans Light"/>
              </a:rPr>
              <a:t>The research project intended to focus on how to predict if a person dies because of some disease in some time t. </a:t>
            </a:r>
          </a:p>
          <a:p>
            <a:pPr marL="731987" lvl="1" indent="-365993" algn="ctr">
              <a:lnSpc>
                <a:spcPts val="4746"/>
              </a:lnSpc>
              <a:buFont typeface="Arial"/>
              <a:buChar char="•"/>
            </a:pPr>
            <a:r>
              <a:rPr lang="en-US" sz="3390">
                <a:solidFill>
                  <a:srgbClr val="FFFFFF"/>
                </a:solidFill>
                <a:latin typeface="Open Sans Light"/>
              </a:rPr>
              <a:t>The focus was also on how much a certain disease (feature) has an impact on the prediction  .</a:t>
            </a:r>
          </a:p>
          <a:p>
            <a:pPr marL="731987" lvl="1" indent="-365993" algn="ctr">
              <a:lnSpc>
                <a:spcPts val="4746"/>
              </a:lnSpc>
              <a:buFont typeface="Arial"/>
              <a:buChar char="•"/>
            </a:pPr>
            <a:r>
              <a:rPr lang="en-US" sz="3390">
                <a:solidFill>
                  <a:srgbClr val="FFFFFF"/>
                </a:solidFill>
                <a:latin typeface="Open Sans Light"/>
              </a:rPr>
              <a:t>The reason behind doing this project was that, father of one of the team members suffered from related issue recently.</a:t>
            </a:r>
          </a:p>
          <a:p>
            <a:pPr marL="731987" lvl="1" indent="-365993" algn="ctr">
              <a:lnSpc>
                <a:spcPts val="4746"/>
              </a:lnSpc>
              <a:buFont typeface="Arial"/>
              <a:buChar char="•"/>
            </a:pPr>
            <a:r>
              <a:rPr lang="en-US" sz="3390">
                <a:solidFill>
                  <a:srgbClr val="FFFFFF"/>
                </a:solidFill>
                <a:latin typeface="Open Sans Light"/>
              </a:rPr>
              <a:t>Eventually, the study helped in learning  new concepts of machine learning as well as medical field. </a:t>
            </a:r>
          </a:p>
          <a:p>
            <a:pPr algn="ctr">
              <a:lnSpc>
                <a:spcPts val="4746"/>
              </a:lnSpc>
            </a:pPr>
            <a:endParaRPr lang="en-US" sz="3390">
              <a:solidFill>
                <a:srgbClr val="FFFFFF"/>
              </a:solidFill>
              <a:latin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9134475" y="3513790"/>
            <a:ext cx="9144000" cy="0"/>
          </a:xfrm>
          <a:prstGeom prst="line">
            <a:avLst/>
          </a:prstGeom>
          <a:ln w="9525" cap="rnd">
            <a:solidFill>
              <a:srgbClr val="F4F4F4"/>
            </a:solidFill>
            <a:prstDash val="solid"/>
            <a:headEnd type="none" w="sm" len="sm"/>
            <a:tailEnd type="none" w="sm" len="sm"/>
          </a:ln>
        </p:spPr>
      </p:sp>
      <p:sp>
        <p:nvSpPr>
          <p:cNvPr id="4" name="AutoShape 4"/>
          <p:cNvSpPr/>
          <p:nvPr/>
        </p:nvSpPr>
        <p:spPr>
          <a:xfrm rot="5400000">
            <a:off x="5321134" y="5136319"/>
            <a:ext cx="7636208"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a:off x="0" y="8959260"/>
            <a:ext cx="18408884" cy="0"/>
          </a:xfrm>
          <a:prstGeom prst="line">
            <a:avLst/>
          </a:prstGeom>
          <a:ln w="9525" cap="rnd">
            <a:solidFill>
              <a:srgbClr val="F4F4F4"/>
            </a:solidFill>
            <a:prstDash val="solid"/>
            <a:headEnd type="none" w="sm" len="sm"/>
            <a:tailEnd type="none" w="sm" len="sm"/>
          </a:ln>
        </p:spPr>
      </p:sp>
      <p:pic>
        <p:nvPicPr>
          <p:cNvPr id="7" name="Picture 7"/>
          <p:cNvPicPr>
            <a:picLocks noChangeAspect="1"/>
          </p:cNvPicPr>
          <p:nvPr/>
        </p:nvPicPr>
        <p:blipFill>
          <a:blip r:embed="rId4"/>
          <a:srcRect r="24800"/>
          <a:stretch>
            <a:fillRect/>
          </a:stretch>
        </p:blipFill>
        <p:spPr>
          <a:xfrm>
            <a:off x="539185" y="1549508"/>
            <a:ext cx="8150212" cy="7187984"/>
          </a:xfrm>
          <a:prstGeom prst="rect">
            <a:avLst/>
          </a:prstGeom>
        </p:spPr>
      </p:pic>
      <p:sp>
        <p:nvSpPr>
          <p:cNvPr id="8" name="TextBox 8"/>
          <p:cNvSpPr txBox="1"/>
          <p:nvPr/>
        </p:nvSpPr>
        <p:spPr>
          <a:xfrm>
            <a:off x="9597099" y="1932678"/>
            <a:ext cx="7293531" cy="1035050"/>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Introduction</a:t>
            </a:r>
          </a:p>
        </p:txBody>
      </p:sp>
      <p:sp>
        <p:nvSpPr>
          <p:cNvPr id="9" name="TextBox 9"/>
          <p:cNvSpPr txBox="1"/>
          <p:nvPr/>
        </p:nvSpPr>
        <p:spPr>
          <a:xfrm>
            <a:off x="9597099" y="3672580"/>
            <a:ext cx="7662201" cy="4924425"/>
          </a:xfrm>
          <a:prstGeom prst="rect">
            <a:avLst/>
          </a:prstGeom>
        </p:spPr>
        <p:txBody>
          <a:bodyPr lIns="0" tIns="0" rIns="0" bIns="0" rtlCol="0" anchor="t">
            <a:spAutoFit/>
          </a:bodyPr>
          <a:lstStyle/>
          <a:p>
            <a:pPr>
              <a:lnSpc>
                <a:spcPts val="2999"/>
              </a:lnSpc>
            </a:pPr>
            <a:r>
              <a:rPr lang="en-US" sz="2000">
                <a:solidFill>
                  <a:srgbClr val="F4F4F4"/>
                </a:solidFill>
                <a:latin typeface="Nunito Sans Regular"/>
              </a:rPr>
              <a:t>H</a:t>
            </a:r>
            <a:r>
              <a:rPr lang="en-US" sz="1999">
                <a:solidFill>
                  <a:srgbClr val="F4F4F4"/>
                </a:solidFill>
                <a:latin typeface="Nunito Sans Regular"/>
              </a:rPr>
              <a:t>eart failure is a potential complication of type-2 diabetes, leading to disability or death. Recently, scientists have found that a new class of medications may be helpful for preventing heart failure in patients with diabetes but identifying those with the highest risk can be challenging. </a:t>
            </a:r>
          </a:p>
          <a:p>
            <a:pPr>
              <a:lnSpc>
                <a:spcPts val="2999"/>
              </a:lnSpc>
            </a:pPr>
            <a:endParaRPr lang="en-US" sz="1999">
              <a:solidFill>
                <a:srgbClr val="F4F4F4"/>
              </a:solidFill>
              <a:latin typeface="Nunito Sans Regular"/>
            </a:endParaRPr>
          </a:p>
          <a:p>
            <a:pPr>
              <a:lnSpc>
                <a:spcPts val="2999"/>
              </a:lnSpc>
            </a:pPr>
            <a:r>
              <a:rPr lang="en-US" sz="1999">
                <a:solidFill>
                  <a:srgbClr val="F4F4F4"/>
                </a:solidFill>
                <a:latin typeface="Nunito Sans Regular"/>
              </a:rPr>
              <a:t> Therefore, we tried to develop a risk score that would classify whether the patient has highest risk of heart failure or not. The risk score predictor is going to be named as WDC-MATH which stands for {Weight [BMI], Diabetes, Creatinine, myocardial infarction (MI), Age, high blood pressure, HDL-C (High-density lipoprotein (HDL) cholesterol), all these parameters being the major reason behind a heart failure in a diabetic person.  </a:t>
            </a:r>
          </a:p>
        </p:txBody>
      </p:sp>
      <p:sp>
        <p:nvSpPr>
          <p:cNvPr id="10" name="TextBox 10"/>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11" name="TextBox 11"/>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0" y="3487123"/>
            <a:ext cx="1689063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6890630" cy="0"/>
          </a:xfrm>
          <a:prstGeom prst="line">
            <a:avLst/>
          </a:prstGeom>
          <a:ln w="9525" cap="rnd">
            <a:solidFill>
              <a:srgbClr val="F4F4F4"/>
            </a:solidFill>
            <a:prstDash val="solid"/>
            <a:headEnd type="none" w="sm" len="sm"/>
            <a:tailEnd type="none" w="sm" len="sm"/>
          </a:ln>
        </p:spPr>
      </p:sp>
      <p:sp>
        <p:nvSpPr>
          <p:cNvPr id="5" name="AutoShape 5"/>
          <p:cNvSpPr/>
          <p:nvPr/>
        </p:nvSpPr>
        <p:spPr>
          <a:xfrm rot="5400000">
            <a:off x="7109080" y="6227954"/>
            <a:ext cx="5472137" cy="0"/>
          </a:xfrm>
          <a:prstGeom prst="line">
            <a:avLst/>
          </a:prstGeom>
          <a:ln w="9525" cap="rnd">
            <a:solidFill>
              <a:srgbClr val="F4F4F4"/>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7" name="AutoShape 7"/>
          <p:cNvSpPr/>
          <p:nvPr/>
        </p:nvSpPr>
        <p:spPr>
          <a:xfrm rot="5400000">
            <a:off x="12406238" y="5802608"/>
            <a:ext cx="8959260" cy="0"/>
          </a:xfrm>
          <a:prstGeom prst="line">
            <a:avLst/>
          </a:prstGeom>
          <a:ln w="9525" cap="rnd">
            <a:solidFill>
              <a:srgbClr val="F4F4F4"/>
            </a:solidFill>
            <a:prstDash val="solid"/>
            <a:headEnd type="none" w="sm" len="sm"/>
            <a:tailEnd type="none" w="sm" len="sm"/>
          </a:ln>
        </p:spPr>
      </p:sp>
      <p:grpSp>
        <p:nvGrpSpPr>
          <p:cNvPr id="8" name="Group 8"/>
          <p:cNvGrpSpPr/>
          <p:nvPr/>
        </p:nvGrpSpPr>
        <p:grpSpPr>
          <a:xfrm>
            <a:off x="17421440" y="9496827"/>
            <a:ext cx="350080" cy="134302"/>
            <a:chOff x="0" y="0"/>
            <a:chExt cx="1118932" cy="429260"/>
          </a:xfrm>
        </p:grpSpPr>
        <p:sp>
          <p:nvSpPr>
            <p:cNvPr id="9" name="Freeform 9"/>
            <p:cNvSpPr/>
            <p:nvPr/>
          </p:nvSpPr>
          <p:spPr>
            <a:xfrm>
              <a:off x="0" y="-5080"/>
              <a:ext cx="1118932" cy="434340"/>
            </a:xfrm>
            <a:custGeom>
              <a:avLst/>
              <a:gdLst/>
              <a:ahLst/>
              <a:cxnLst/>
              <a:rect l="l" t="t" r="r" b="b"/>
              <a:pathLst>
                <a:path w="1118932" h="434340">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F4F4F4"/>
            </a:solidFill>
          </p:spPr>
        </p:sp>
      </p:grpSp>
      <p:pic>
        <p:nvPicPr>
          <p:cNvPr id="10" name="Picture 10"/>
          <p:cNvPicPr>
            <a:picLocks noChangeAspect="1"/>
          </p:cNvPicPr>
          <p:nvPr/>
        </p:nvPicPr>
        <p:blipFill>
          <a:blip r:embed="rId4"/>
          <a:srcRect r="2698"/>
          <a:stretch>
            <a:fillRect/>
          </a:stretch>
        </p:blipFill>
        <p:spPr>
          <a:xfrm>
            <a:off x="9835006" y="3528153"/>
            <a:ext cx="7046100" cy="5431106"/>
          </a:xfrm>
          <a:prstGeom prst="rect">
            <a:avLst/>
          </a:prstGeom>
        </p:spPr>
      </p:pic>
      <p:sp>
        <p:nvSpPr>
          <p:cNvPr id="11" name="TextBox 11"/>
          <p:cNvSpPr txBox="1"/>
          <p:nvPr/>
        </p:nvSpPr>
        <p:spPr>
          <a:xfrm>
            <a:off x="1407363" y="4118166"/>
            <a:ext cx="7839008" cy="4552950"/>
          </a:xfrm>
          <a:prstGeom prst="rect">
            <a:avLst/>
          </a:prstGeom>
        </p:spPr>
        <p:txBody>
          <a:bodyPr lIns="0" tIns="0" rIns="0" bIns="0" rtlCol="0" anchor="t">
            <a:spAutoFit/>
          </a:bodyPr>
          <a:lstStyle/>
          <a:p>
            <a:pPr>
              <a:lnSpc>
                <a:spcPts val="3000"/>
              </a:lnSpc>
            </a:pPr>
            <a:r>
              <a:rPr lang="en-US" sz="2000">
                <a:solidFill>
                  <a:srgbClr val="F4F4F4"/>
                </a:solidFill>
                <a:latin typeface="Nunito Sans Regular"/>
              </a:rPr>
              <a:t>Although several risk predictions models have become available in T2DM, none to our knowledge have been specific to heart failure HF risk. This machine learning–based approach has unique advantages over traditional risk prediction. Approaches adequately handling these issues may be especially important for complex phenotypes such as HF. </a:t>
            </a:r>
          </a:p>
          <a:p>
            <a:pPr>
              <a:lnSpc>
                <a:spcPts val="2999"/>
              </a:lnSpc>
            </a:pPr>
            <a:r>
              <a:rPr lang="en-US" sz="2000">
                <a:solidFill>
                  <a:srgbClr val="F4F4F4"/>
                </a:solidFill>
                <a:latin typeface="Nunito Sans Regular"/>
              </a:rPr>
              <a:t>In this project, we analyzed a dataset of 299 patients with heart failure collected in 2015. We applied random survival forest (RSF) for the training purpose of our data and predicted a risk-score for survival of the patients comprising the dataset we have used, and then we ranked the features corresponding to the most important risk factors using Permutation-based Feature Importance. </a:t>
            </a:r>
          </a:p>
        </p:txBody>
      </p:sp>
      <p:sp>
        <p:nvSpPr>
          <p:cNvPr id="12" name="TextBox 12"/>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13" name="TextBox 13"/>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14" name="TextBox 14"/>
          <p:cNvSpPr txBox="1"/>
          <p:nvPr/>
        </p:nvSpPr>
        <p:spPr>
          <a:xfrm>
            <a:off x="1407363" y="1893128"/>
            <a:ext cx="7293531" cy="1035050"/>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7214372" y="4814315"/>
            <a:ext cx="11073628"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rot="5400000">
            <a:off x="3396370" y="5151756"/>
            <a:ext cx="7624532" cy="0"/>
          </a:xfrm>
          <a:prstGeom prst="line">
            <a:avLst/>
          </a:prstGeom>
          <a:ln w="9525" cap="rnd">
            <a:solidFill>
              <a:srgbClr val="F4F4F4"/>
            </a:solidFill>
            <a:prstDash val="solid"/>
            <a:headEnd type="none" w="sm" len="sm"/>
            <a:tailEnd type="none" w="sm" len="sm"/>
          </a:ln>
        </p:spPr>
      </p:sp>
      <p:pic>
        <p:nvPicPr>
          <p:cNvPr id="7" name="Picture 7"/>
          <p:cNvPicPr>
            <a:picLocks noChangeAspect="1"/>
          </p:cNvPicPr>
          <p:nvPr/>
        </p:nvPicPr>
        <p:blipFill>
          <a:blip r:embed="rId4"/>
          <a:srcRect r="34093"/>
          <a:stretch>
            <a:fillRect/>
          </a:stretch>
        </p:blipFill>
        <p:spPr>
          <a:xfrm>
            <a:off x="0" y="1344252"/>
            <a:ext cx="7169727" cy="7615007"/>
          </a:xfrm>
          <a:prstGeom prst="rect">
            <a:avLst/>
          </a:prstGeom>
        </p:spPr>
      </p:pic>
      <p:sp>
        <p:nvSpPr>
          <p:cNvPr id="8" name="TextBox 8"/>
          <p:cNvSpPr txBox="1"/>
          <p:nvPr/>
        </p:nvSpPr>
        <p:spPr>
          <a:xfrm>
            <a:off x="7616061" y="5099368"/>
            <a:ext cx="9643239" cy="4171950"/>
          </a:xfrm>
          <a:prstGeom prst="rect">
            <a:avLst/>
          </a:prstGeom>
        </p:spPr>
        <p:txBody>
          <a:bodyPr lIns="0" tIns="0" rIns="0" bIns="0" rtlCol="0" anchor="t">
            <a:spAutoFit/>
          </a:bodyPr>
          <a:lstStyle/>
          <a:p>
            <a:pPr>
              <a:lnSpc>
                <a:spcPts val="3000"/>
              </a:lnSpc>
            </a:pPr>
            <a:r>
              <a:rPr lang="en-US" sz="2000">
                <a:solidFill>
                  <a:srgbClr val="F4F4F4"/>
                </a:solidFill>
                <a:latin typeface="Nunito Sans Regular"/>
              </a:rPr>
              <a:t>C</a:t>
            </a:r>
            <a:r>
              <a:rPr lang="en-US" sz="1999">
                <a:solidFill>
                  <a:srgbClr val="F4F4F4"/>
                </a:solidFill>
                <a:latin typeface="Nunito Sans Regular"/>
              </a:rPr>
              <a:t>ardiovascular diseases kill approximately 17 million people globally every year, and they mainly exhibit as myocardial infarctions and heart failures. Heart failure (HF) occurs when the heart cannot pump enough blood to meet the needs of the body. Available electronic medical records of patients quantify symptoms, body features, and clinical laboratory test values, which can be used to perform biostatistics analysis aimed at highlighting patterns and correlations otherwise undetectable by medical doctors. Machine learning can predict patients’ survival from their data and can individuate the most important features among those included in their medical records. </a:t>
            </a:r>
          </a:p>
          <a:p>
            <a:pPr>
              <a:lnSpc>
                <a:spcPts val="3000"/>
              </a:lnSpc>
            </a:pPr>
            <a:r>
              <a:rPr lang="en-US" sz="1999">
                <a:solidFill>
                  <a:srgbClr val="F4F4F4"/>
                </a:solidFill>
                <a:latin typeface="Nunito Sans Regular"/>
              </a:rPr>
              <a:t>  </a:t>
            </a:r>
          </a:p>
          <a:p>
            <a:pPr>
              <a:lnSpc>
                <a:spcPts val="2999"/>
              </a:lnSpc>
            </a:pPr>
            <a:endParaRPr lang="en-US" sz="1999">
              <a:solidFill>
                <a:srgbClr val="F4F4F4"/>
              </a:solidFill>
              <a:latin typeface="Nunito Sans Regular"/>
            </a:endParaRPr>
          </a:p>
        </p:txBody>
      </p:sp>
      <p:sp>
        <p:nvSpPr>
          <p:cNvPr id="9" name="TextBox 9"/>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10" name="TextBox 10"/>
          <p:cNvSpPr txBox="1"/>
          <p:nvPr/>
        </p:nvSpPr>
        <p:spPr>
          <a:xfrm>
            <a:off x="539185" y="485452"/>
            <a:ext cx="1153984"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2021</a:t>
            </a:r>
          </a:p>
        </p:txBody>
      </p:sp>
      <p:sp>
        <p:nvSpPr>
          <p:cNvPr id="11" name="TextBox 11"/>
          <p:cNvSpPr txBox="1"/>
          <p:nvPr/>
        </p:nvSpPr>
        <p:spPr>
          <a:xfrm>
            <a:off x="7792002" y="2053678"/>
            <a:ext cx="7293531" cy="10382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Background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1028700" y="523875"/>
            <a:ext cx="11148748" cy="10255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Technical Background</a:t>
            </a:r>
          </a:p>
        </p:txBody>
      </p:sp>
      <p:sp>
        <p:nvSpPr>
          <p:cNvPr id="3" name="AutoShape 3"/>
          <p:cNvSpPr/>
          <p:nvPr/>
        </p:nvSpPr>
        <p:spPr>
          <a:xfrm>
            <a:off x="0" y="2095500"/>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sp>
        <p:nvSpPr>
          <p:cNvPr id="5" name="TextBox 5"/>
          <p:cNvSpPr txBox="1"/>
          <p:nvPr/>
        </p:nvSpPr>
        <p:spPr>
          <a:xfrm>
            <a:off x="539185" y="9462597"/>
            <a:ext cx="4787682" cy="302835"/>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6" name="TextBox 6"/>
          <p:cNvSpPr txBox="1"/>
          <p:nvPr/>
        </p:nvSpPr>
        <p:spPr>
          <a:xfrm>
            <a:off x="772997" y="2872214"/>
            <a:ext cx="16486303" cy="4606127"/>
          </a:xfrm>
          <a:prstGeom prst="rect">
            <a:avLst/>
          </a:prstGeom>
        </p:spPr>
        <p:txBody>
          <a:bodyPr lIns="0" tIns="0" rIns="0" bIns="0" rtlCol="0" anchor="t">
            <a:spAutoFit/>
          </a:bodyPr>
          <a:lstStyle/>
          <a:p>
            <a:pPr>
              <a:lnSpc>
                <a:spcPts val="4053"/>
              </a:lnSpc>
            </a:pPr>
            <a:r>
              <a:rPr lang="en-US" sz="2702" dirty="0">
                <a:solidFill>
                  <a:srgbClr val="F4F4F4"/>
                </a:solidFill>
                <a:latin typeface="Nunito Sans Regular"/>
              </a:rPr>
              <a:t> </a:t>
            </a:r>
            <a:r>
              <a:rPr lang="en-US" sz="2750" dirty="0">
                <a:solidFill>
                  <a:srgbClr val="F4F4F4"/>
                </a:solidFill>
                <a:latin typeface="Arimo"/>
              </a:rPr>
              <a:t>To understand the implementation of this project the reader must be familiar with some concepts that are associated with this project, which include the ones in the problem itself and the concepts given in the solution provided. So, the problem is simple (but the solution is not), we have some of the patients who are suffering from a disease called diabetes and are at a risk of having a heart attack which is one of the comorbidities arising due to presence of diabetes. So, our goal is to find out at how much risk an individual is based on the numerous factors or what we call features, that are part of our data. We want to find out based on time how much a person is at a risk of getting a Heart Failure. We also want to find out what are the factors in the dataset that most affect the risk of getting a Heart Failure.  </a:t>
            </a:r>
          </a:p>
          <a:p>
            <a:pPr>
              <a:lnSpc>
                <a:spcPts val="4053"/>
              </a:lnSpc>
            </a:pPr>
            <a:endParaRPr lang="en-US" sz="1621" dirty="0">
              <a:solidFill>
                <a:srgbClr val="F4F4F4"/>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TextBox 2"/>
          <p:cNvSpPr txBox="1"/>
          <p:nvPr/>
        </p:nvSpPr>
        <p:spPr>
          <a:xfrm>
            <a:off x="6358171" y="3163125"/>
            <a:ext cx="11575490" cy="3834380"/>
          </a:xfrm>
          <a:prstGeom prst="rect">
            <a:avLst/>
          </a:prstGeom>
        </p:spPr>
        <p:txBody>
          <a:bodyPr lIns="0" tIns="0" rIns="0" bIns="0" rtlCol="0" anchor="t">
            <a:spAutoFit/>
          </a:bodyPr>
          <a:lstStyle/>
          <a:p>
            <a:pPr>
              <a:lnSpc>
                <a:spcPts val="3855"/>
              </a:lnSpc>
              <a:spcBef>
                <a:spcPct val="0"/>
              </a:spcBef>
            </a:pPr>
            <a:r>
              <a:rPr lang="en-US" sz="2753">
                <a:solidFill>
                  <a:srgbClr val="F4F4F4"/>
                </a:solidFill>
                <a:latin typeface="Nunito Sans Regular"/>
              </a:rPr>
              <a:t>We analyzed a dataset containing the medical records of 299 heart failure patients collected at the Faisalabad Institute of Cardiology and at the Allied Hospital in Faisalabad (Punjab, Pakistan), during April–December 2015. The patients consisted of 105 women and 194 men, and their ages range between 40 and 95 years old. All 299 patients had left ventricular systolic dysfunction and had previous heart failures that put them in classes III or IV of New York Heart Association (NYHA) classification of the stages of heart failure. </a:t>
            </a:r>
          </a:p>
        </p:txBody>
      </p:sp>
      <p:sp>
        <p:nvSpPr>
          <p:cNvPr id="3" name="AutoShape 3"/>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rot="5400000">
            <a:off x="2177043" y="5125719"/>
            <a:ext cx="7624532" cy="0"/>
          </a:xfrm>
          <a:prstGeom prst="line">
            <a:avLst/>
          </a:prstGeom>
          <a:ln w="9525" cap="rnd">
            <a:solidFill>
              <a:srgbClr val="F4F4F4"/>
            </a:solidFill>
            <a:prstDash val="solid"/>
            <a:headEnd type="none" w="sm" len="sm"/>
            <a:tailEnd type="none" w="sm" len="sm"/>
          </a:ln>
        </p:spPr>
      </p:sp>
      <p:sp>
        <p:nvSpPr>
          <p:cNvPr id="7" name="TextBox 7"/>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8" name="TextBox 8"/>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9" name="TextBox 9"/>
          <p:cNvSpPr txBox="1"/>
          <p:nvPr/>
        </p:nvSpPr>
        <p:spPr>
          <a:xfrm>
            <a:off x="1014076" y="3603307"/>
            <a:ext cx="3837899" cy="30829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Data and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1A25"/>
        </a:solidFill>
        <a:effectLst/>
      </p:bgPr>
    </p:bg>
    <p:spTree>
      <p:nvGrpSpPr>
        <p:cNvPr id="1" name=""/>
        <p:cNvGrpSpPr/>
        <p:nvPr/>
      </p:nvGrpSpPr>
      <p:grpSpPr>
        <a:xfrm>
          <a:off x="0" y="0"/>
          <a:ext cx="0" cy="0"/>
          <a:chOff x="0" y="0"/>
          <a:chExt cx="0" cy="0"/>
        </a:xfrm>
      </p:grpSpPr>
      <p:sp>
        <p:nvSpPr>
          <p:cNvPr id="2" name="AutoShape 2"/>
          <p:cNvSpPr/>
          <p:nvPr/>
        </p:nvSpPr>
        <p:spPr>
          <a:xfrm>
            <a:off x="0" y="1318215"/>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a:off x="9845137" y="3224645"/>
            <a:ext cx="8400075" cy="0"/>
          </a:xfrm>
          <a:prstGeom prst="line">
            <a:avLst/>
          </a:prstGeom>
          <a:ln w="9525" cap="rnd">
            <a:solidFill>
              <a:srgbClr val="F4F4F4"/>
            </a:solidFill>
            <a:prstDash val="solid"/>
            <a:headEnd type="none" w="sm" len="sm"/>
            <a:tailEnd type="none" w="sm" len="sm"/>
          </a:ln>
        </p:spPr>
      </p:sp>
      <p:sp>
        <p:nvSpPr>
          <p:cNvPr id="4" name="AutoShape 4"/>
          <p:cNvSpPr/>
          <p:nvPr/>
        </p:nvSpPr>
        <p:spPr>
          <a:xfrm rot="5400000">
            <a:off x="6062641" y="5143500"/>
            <a:ext cx="7641044" cy="0"/>
          </a:xfrm>
          <a:prstGeom prst="line">
            <a:avLst/>
          </a:prstGeom>
          <a:ln w="9525" cap="rnd">
            <a:solidFill>
              <a:srgbClr val="F4F4F4"/>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259300" y="657855"/>
            <a:ext cx="674360" cy="213343"/>
          </a:xfrm>
          <a:prstGeom prst="rect">
            <a:avLst/>
          </a:prstGeom>
        </p:spPr>
      </p:pic>
      <p:sp>
        <p:nvSpPr>
          <p:cNvPr id="6" name="AutoShape 6"/>
          <p:cNvSpPr/>
          <p:nvPr/>
        </p:nvSpPr>
        <p:spPr>
          <a:xfrm>
            <a:off x="0" y="8959260"/>
            <a:ext cx="18288000" cy="0"/>
          </a:xfrm>
          <a:prstGeom prst="line">
            <a:avLst/>
          </a:prstGeom>
          <a:ln w="9525" cap="rnd">
            <a:solidFill>
              <a:srgbClr val="F4F4F4"/>
            </a:solidFill>
            <a:prstDash val="solid"/>
            <a:headEnd type="none" w="sm" len="sm"/>
            <a:tailEnd type="none" w="sm" len="sm"/>
          </a:ln>
        </p:spPr>
      </p:sp>
      <p:pic>
        <p:nvPicPr>
          <p:cNvPr id="7" name="Picture 7"/>
          <p:cNvPicPr>
            <a:picLocks noChangeAspect="1"/>
          </p:cNvPicPr>
          <p:nvPr/>
        </p:nvPicPr>
        <p:blipFill>
          <a:blip r:embed="rId4"/>
          <a:srcRect/>
          <a:stretch>
            <a:fillRect/>
          </a:stretch>
        </p:blipFill>
        <p:spPr>
          <a:xfrm>
            <a:off x="628647" y="1327740"/>
            <a:ext cx="9249753" cy="7645807"/>
          </a:xfrm>
          <a:prstGeom prst="rect">
            <a:avLst/>
          </a:prstGeom>
        </p:spPr>
      </p:pic>
      <p:sp>
        <p:nvSpPr>
          <p:cNvPr id="8" name="TextBox 8"/>
          <p:cNvSpPr txBox="1"/>
          <p:nvPr/>
        </p:nvSpPr>
        <p:spPr>
          <a:xfrm>
            <a:off x="10831048" y="3586393"/>
            <a:ext cx="6765432" cy="4387783"/>
          </a:xfrm>
          <a:prstGeom prst="rect">
            <a:avLst/>
          </a:prstGeom>
        </p:spPr>
        <p:txBody>
          <a:bodyPr lIns="0" tIns="0" rIns="0" bIns="0" rtlCol="0" anchor="t">
            <a:spAutoFit/>
          </a:bodyPr>
          <a:lstStyle/>
          <a:p>
            <a:pPr>
              <a:lnSpc>
                <a:spcPts val="3157"/>
              </a:lnSpc>
            </a:pPr>
            <a:r>
              <a:rPr lang="en-US" sz="2104">
                <a:solidFill>
                  <a:srgbClr val="F4F4F4"/>
                </a:solidFill>
                <a:latin typeface="Nunito Sans Regular"/>
              </a:rPr>
              <a:t>The dataset contains 13 features, which report clinical, body, and lifestyle information, that we briefly describe here. Some features are binary: anaemia, high blood pressure, diabetes, sex, and smoking. The hospital physician considered a patient having anaemia if haematocrit levels (the ratio of the volume of red blood cells to the total volume of blood) were lower than 36%.  The death event feature, that we use as the target in our study, states if the patient died or survived before the end of the follow-up period, that was 130 days on average. </a:t>
            </a:r>
          </a:p>
        </p:txBody>
      </p:sp>
      <p:sp>
        <p:nvSpPr>
          <p:cNvPr id="9" name="TextBox 9"/>
          <p:cNvSpPr txBox="1"/>
          <p:nvPr/>
        </p:nvSpPr>
        <p:spPr>
          <a:xfrm>
            <a:off x="539185" y="9468252"/>
            <a:ext cx="4787682"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 Machine Learning Project Presentation 2021</a:t>
            </a:r>
          </a:p>
        </p:txBody>
      </p:sp>
      <p:sp>
        <p:nvSpPr>
          <p:cNvPr id="10" name="TextBox 10"/>
          <p:cNvSpPr txBox="1"/>
          <p:nvPr/>
        </p:nvSpPr>
        <p:spPr>
          <a:xfrm>
            <a:off x="539185" y="485452"/>
            <a:ext cx="1153984" cy="297180"/>
          </a:xfrm>
          <a:prstGeom prst="rect">
            <a:avLst/>
          </a:prstGeom>
        </p:spPr>
        <p:txBody>
          <a:bodyPr lIns="0" tIns="0" rIns="0" bIns="0" rtlCol="0" anchor="t">
            <a:spAutoFit/>
          </a:bodyPr>
          <a:lstStyle/>
          <a:p>
            <a:pPr>
              <a:lnSpc>
                <a:spcPts val="2520"/>
              </a:lnSpc>
              <a:spcBef>
                <a:spcPct val="0"/>
              </a:spcBef>
            </a:pPr>
            <a:r>
              <a:rPr lang="en-US" sz="1800">
                <a:solidFill>
                  <a:srgbClr val="F4F4F4"/>
                </a:solidFill>
                <a:latin typeface="Nunito Sans Regular"/>
              </a:rPr>
              <a:t>2025</a:t>
            </a:r>
          </a:p>
        </p:txBody>
      </p:sp>
      <p:sp>
        <p:nvSpPr>
          <p:cNvPr id="11" name="TextBox 11"/>
          <p:cNvSpPr txBox="1"/>
          <p:nvPr/>
        </p:nvSpPr>
        <p:spPr>
          <a:xfrm>
            <a:off x="10831048" y="1780315"/>
            <a:ext cx="6168419" cy="1038225"/>
          </a:xfrm>
          <a:prstGeom prst="rect">
            <a:avLst/>
          </a:prstGeom>
        </p:spPr>
        <p:txBody>
          <a:bodyPr lIns="0" tIns="0" rIns="0" bIns="0" rtlCol="0" anchor="t">
            <a:spAutoFit/>
          </a:bodyPr>
          <a:lstStyle/>
          <a:p>
            <a:pPr>
              <a:lnSpc>
                <a:spcPts val="8049"/>
              </a:lnSpc>
            </a:pPr>
            <a:r>
              <a:rPr lang="en-US" sz="6999" spc="244">
                <a:solidFill>
                  <a:srgbClr val="F4F4F4"/>
                </a:solidFill>
                <a:latin typeface="Nunito Sans Black"/>
              </a:rPr>
              <a:t>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2616</Words>
  <Application>Microsoft Office PowerPoint</Application>
  <PresentationFormat>Custom</PresentationFormat>
  <Paragraphs>135</Paragraphs>
  <Slides>27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Nunito Sans Black</vt:lpstr>
      <vt:lpstr>Arimo</vt:lpstr>
      <vt:lpstr>Open Sans Extra Bold</vt:lpstr>
      <vt:lpstr>Open Sans</vt:lpstr>
      <vt:lpstr>Nunito Light</vt:lpstr>
      <vt:lpstr>Prompt Bold</vt:lpstr>
      <vt:lpstr>Nunito Sans Regular</vt:lpstr>
      <vt:lpstr>Arial</vt:lpstr>
      <vt:lpstr>Prompt Light</vt:lpstr>
      <vt:lpstr>Open Sans Light</vt:lpstr>
      <vt:lpstr>Nunito Sans Bold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TYPE2HEART</dc:title>
  <dc:creator>Shah ji, Mohammad Zarak</dc:creator>
  <cp:lastModifiedBy>Shah ji, Mohammad Zarak</cp:lastModifiedBy>
  <cp:revision>3</cp:revision>
  <dcterms:created xsi:type="dcterms:W3CDTF">2006-08-16T00:00:00Z</dcterms:created>
  <dcterms:modified xsi:type="dcterms:W3CDTF">2021-12-01T04:40:15Z</dcterms:modified>
  <dc:identifier>DAExKbewLe4</dc:identifier>
</cp:coreProperties>
</file>